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54"/>
  </p:notesMasterIdLst>
  <p:sldIdLst>
    <p:sldId id="256" r:id="rId9"/>
    <p:sldId id="257" r:id="rId10"/>
    <p:sldId id="324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1" r:id="rId20"/>
    <p:sldId id="272" r:id="rId21"/>
    <p:sldId id="277" r:id="rId22"/>
    <p:sldId id="278" r:id="rId23"/>
    <p:sldId id="323" r:id="rId24"/>
    <p:sldId id="32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326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2" r:id="rId47"/>
    <p:sldId id="306" r:id="rId48"/>
    <p:sldId id="315" r:id="rId49"/>
    <p:sldId id="319" r:id="rId50"/>
    <p:sldId id="320" r:id="rId51"/>
    <p:sldId id="321" r:id="rId52"/>
    <p:sldId id="322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Прямоугольник 34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51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buNone/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dt" idx="25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EBDDC3"/>
                </a:solidFill>
                <a:latin typeface="Calibri"/>
              </a:rPr>
              <a:t>Click to move the slide</a:t>
            </a: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355" name="PlaceHolder 5"/>
          <p:cNvSpPr>
            <a:spLocks noGrp="1"/>
          </p:cNvSpPr>
          <p:nvPr>
            <p:ph type="ftr" idx="26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6" name="PlaceHolder 6"/>
          <p:cNvSpPr>
            <a:spLocks noGrp="1"/>
          </p:cNvSpPr>
          <p:nvPr>
            <p:ph type="sldNum" idx="27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526B22D-0031-400B-9C5C-B8CB6D8E1BC4}" type="slidenum">
              <a:rPr lang="ru-RU" sz="12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704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4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2E78E6E-B593-4D8C-9DB3-062DCD4A98DA}" type="slidenum">
              <a:rPr lang="ru-RU" sz="1200" b="0" strike="noStrike" spc="-1">
                <a:solidFill>
                  <a:srgbClr val="000000"/>
                </a:solidFill>
                <a:latin typeface="Garamond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7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38E6547-B380-400E-9624-CD6C15298551}" type="slidenum">
              <a:rPr lang="ru-RU" sz="1200" b="0" strike="noStrike" spc="-1">
                <a:solidFill>
                  <a:srgbClr val="000000"/>
                </a:solidFill>
                <a:latin typeface="Garamond"/>
              </a:rPr>
              <a:t>29</a:t>
            </a:fld>
            <a:endParaRPr lang="en-US" sz="12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775EAD-8412-4765-A1AB-60A298E3781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3147A5-61A5-4587-9450-045F2EAD391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71E590C-AD00-4B2B-97C9-960B80D2F7B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3B92D1-54F4-47D8-9C23-6A2392B1B6C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F2ACD9A-E5B4-4918-AEA4-FCDC23E8FA7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11E9D0F-656F-42ED-8629-86B577C0C0B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3871C29-08EE-474D-A24A-AD3C7C2B23B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8028C7A-FA38-491F-A4CC-A3591968EE4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D3258A0-C621-4548-8006-921DFF3DB0D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B3C3991-9C49-4E13-B9E7-8A24E0125BD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B274BF5-D2C4-439D-B79C-CA338C65759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03CD0F-33F5-4E09-8FDC-78D3943AD49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C7460C5-521D-471C-A3D4-AAA4BF17DE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95A7541-4335-4AB9-9348-748C6E0F888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15F218B-4286-49C1-9470-C37DC17FDE9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9F804D7-1B2D-4199-9C8B-1DFF9292035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40204F-96E2-4134-9DB2-9E35BAC42E4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9B7267B-FA91-4BB5-BF47-ED2ADBC979B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4CEBD3C-A912-48F5-A3A9-105A0251F79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6E631F9-1BDC-49EB-A481-21FD89CECF5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3E7F182-9D55-43BF-A1FE-9699CDD397C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28DD433-9F5D-4155-A163-CB78DF92F76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6B06F9D-5386-41E4-AB08-78295B814D2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E3B0428-EE8B-4CB3-AAA6-59C3F3A4718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6E08D80-E1BF-4541-ADB0-17577F059E1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9F77D63-3311-40EF-8629-F412D0CDE81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C9D3B40-2C17-4A1C-B768-E8F30C52F5E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862EB0C-491E-4465-AA5F-66EBCD86DE5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BD49FAD-65C5-4CF1-8398-A7EB3851FE9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B146408-6ACB-4435-8D45-DEE833FD47C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10F2B4A-C010-4A72-8053-4F578D1DF6B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4EB574C-8748-4E70-A922-43DDAC00625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639192AF-A7B9-4878-B328-72E64C50502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DA57FC-796B-4D90-B0EE-E2EE42A450B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4B8C65A-ECA2-4631-9F6D-1E81D5923C1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7EDCF88-7A46-462F-944E-7AF7A59DF6C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CA3D176-53D6-4241-B337-BE462270FD5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C8DAC0E-6C49-4EF1-A4E8-3C12BFF5086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ED044B4-9FF8-4660-AAA9-E79DEEF3D0E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A33D769-84BC-48F3-8D27-02E2BBF0222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554152E-0913-47CC-95C8-E39F13F0E77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3754D5-7D28-435E-8C7C-77ABA4F71D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D1ABB0C-97E3-4208-AF5F-04702F2EA69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5ABD35A-7BD5-4F5F-AF60-24399982423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BAC315-9557-44A9-BC07-0F75EC3E653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A76C5C9-7B3D-42D7-BEC2-DE2D249B772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7D39D38-C4F9-4532-81CA-7081A468E93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557C9E25-E312-41DF-8D8A-BA01A40B774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F2335A7-040F-4018-BD56-D6CA7F08688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EEDF90B-34C5-46EC-890F-BE9735E1BB8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49DA43F8-1FD5-4067-9345-8FDD9BE0E9B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A447C01-944C-4514-8230-5B92A3B20D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00FCD38-376C-4A16-AC3E-45D39D9C58C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1039DA9A-A0BA-4114-AD03-C03E7CA2BB8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6FF1935-BED9-4BB8-8A25-27C147184A5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42F365-D42D-472F-8EE2-6E5129041BA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116E1F4-4129-431F-95B3-56F7B62F6CC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E77B6F7-3029-41A8-BD25-0D36726F824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807AA7B-CC70-49D2-8DD1-6E1EAADBE7E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4EE1B4DA-5297-4A55-B53F-A297648F52F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8737C7F-C278-4715-A8F0-E6E25E166A7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5E3E3C89-5E55-4557-9D0B-BF4D56A372D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F32C3C6D-EB50-4BD7-B76C-4CCBA55980A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A057BF15-5F5B-4E5B-A609-AA345113970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33EED3D2-78A1-4A34-981D-31E71BE3E89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0864717-FD6F-4273-BAD7-09B89C23BF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36C17C-5771-4A61-A054-3A37342A809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2257A1B3-486C-4E95-9A41-2659E735807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AB1C6E20-A494-4668-BF49-6641A87D326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82D4A95-D664-4D43-8C46-8F8A3124F67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04A23FB-96E1-4C68-BCBF-50D40EF2ED3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58A4BE0-9A7B-437C-8B0C-CF471D6BF54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F91A5F85-7807-4391-B366-A8E5EF29E07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00E6B82D-1B31-4778-89A0-9F2510118BB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969C651C-C8D5-4CD0-985E-793C3F34875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7FDDE729-4D73-482B-967B-0702DC7B398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315889A-DF81-4EF5-861B-6C45FEFE9C6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131D21-9231-42D3-A98A-A99EAB9DBE1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C82EEDE3-75C7-4651-AC0F-54B4B868EF1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2CE5A05-36F0-42D3-ABE2-14D6BCE6076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59245923-24F1-45EE-A344-B64BCEEFCC3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805C4FF7-D35C-468A-ACF0-DCDEC80C7B2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0BC56E48-A824-4511-A8F5-41DDCAF8ADE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D0C00416-3CA8-4BF8-82B8-09771CA323F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F4E9CDA7-1FAD-4862-817A-0BAEA46D417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673B5E95-C99E-4658-994C-00617DD6BAE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20AF7E58-CDEA-47CA-B360-85EE78C7C01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0DD8B3D6-796C-4DDC-AAF5-EA041BD29B2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6041501-9964-49DC-B4FE-0C0EC0ABA0F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609120" y="228600"/>
            <a:ext cx="8153640" cy="459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F8652ECB-E6FA-491F-80AB-DF6BB0835D2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3E3B1E46-5B01-4C88-9EC8-A781325E230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A0E72B8E-D12B-4D68-8DD0-B47B4EEF0EF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299F394A-B8C5-47D4-87E0-1982E382F68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612720" y="3964320"/>
            <a:ext cx="815328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BED49891-3BF8-4DE9-B553-9503721FEB6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4790880" y="160020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61272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4790880" y="3964320"/>
            <a:ext cx="39787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3A1116A4-F353-4D0A-A9DD-764CF970C23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127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336960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6126120" y="160020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/>
          </p:nvPr>
        </p:nvSpPr>
        <p:spPr>
          <a:xfrm>
            <a:off x="6127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/>
          </p:nvPr>
        </p:nvSpPr>
        <p:spPr>
          <a:xfrm>
            <a:off x="336960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/>
          </p:nvPr>
        </p:nvSpPr>
        <p:spPr>
          <a:xfrm>
            <a:off x="6126120" y="3964320"/>
            <a:ext cx="262512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00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D76D27D6-D82F-4EB0-A377-C28D48F6523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775F55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39720" lvl="1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914400" lvl="2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371600" lvl="3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828800" lvl="4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828800" lvl="5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1828800" lvl="6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095520" y="6248520"/>
            <a:ext cx="26672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609480" y="6248520"/>
            <a:ext cx="542160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" name="Прямоугольник 6"/>
          <p:cNvSpPr/>
          <p:nvPr/>
        </p:nvSpPr>
        <p:spPr>
          <a:xfrm>
            <a:off x="0" y="1235160"/>
            <a:ext cx="9144000" cy="318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" name="Прямоугольник 7"/>
          <p:cNvSpPr/>
          <p:nvPr/>
        </p:nvSpPr>
        <p:spPr>
          <a:xfrm>
            <a:off x="0" y="1279440"/>
            <a:ext cx="533520" cy="22860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" name="Прямоугольник 8"/>
          <p:cNvSpPr/>
          <p:nvPr/>
        </p:nvSpPr>
        <p:spPr>
          <a:xfrm>
            <a:off x="590400" y="1279440"/>
            <a:ext cx="8553600" cy="22860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sldNum" idx="3"/>
          </p:nvPr>
        </p:nvSpPr>
        <p:spPr>
          <a:xfrm>
            <a:off x="0" y="1271160"/>
            <a:ext cx="533520" cy="244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400" b="1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3D8CA82-92CA-4DDE-A00D-E83D71B71CAC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9"/>
          <p:cNvSpPr/>
          <p:nvPr/>
        </p:nvSpPr>
        <p:spPr>
          <a:xfrm>
            <a:off x="0" y="5970600"/>
            <a:ext cx="9144000" cy="887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5" name="Прямоугольник 10"/>
          <p:cNvSpPr/>
          <p:nvPr/>
        </p:nvSpPr>
        <p:spPr>
          <a:xfrm>
            <a:off x="-9360" y="6053040"/>
            <a:ext cx="2249280" cy="71280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Прямоугольник 11"/>
          <p:cNvSpPr/>
          <p:nvPr/>
        </p:nvSpPr>
        <p:spPr>
          <a:xfrm>
            <a:off x="2359080" y="6043680"/>
            <a:ext cx="6784920" cy="71424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EBDDC3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FFFFFF"/>
                </a:solidFill>
                <a:latin typeface="Calibri"/>
              </a:rPr>
              <a:t>Click to edit the outline text format</a:t>
            </a:r>
          </a:p>
          <a:p>
            <a:pPr marL="639720" lvl="1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FFFFFF"/>
                </a:solidFill>
                <a:latin typeface="Calibri"/>
              </a:rPr>
              <a:t>Second Outline Level</a:t>
            </a:r>
          </a:p>
          <a:p>
            <a:pPr marL="914400" lvl="2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FFFFFF"/>
                </a:solidFill>
                <a:latin typeface="Calibri"/>
              </a:rPr>
              <a:t>Third Outline Level</a:t>
            </a:r>
          </a:p>
          <a:p>
            <a:pPr marL="1371600" lvl="3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FFFFFF"/>
                </a:solidFill>
                <a:latin typeface="Calibri"/>
              </a:rPr>
              <a:t>Fourth Outline Level</a:t>
            </a:r>
          </a:p>
          <a:p>
            <a:pPr marL="1828800" lvl="4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FFFFFF"/>
                </a:solidFill>
                <a:latin typeface="Calibri"/>
              </a:rPr>
              <a:t>Fifth Outline Level</a:t>
            </a:r>
          </a:p>
          <a:p>
            <a:pPr marL="1828800" lvl="5" indent="-228600">
              <a:spcBef>
                <a:spcPts val="700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FFFFFF"/>
                </a:solidFill>
                <a:latin typeface="Calibri"/>
              </a:rPr>
              <a:t>Sixth Outline Level</a:t>
            </a:r>
          </a:p>
          <a:p>
            <a:pPr marL="1828800" lvl="6" indent="-228600">
              <a:spcBef>
                <a:spcPts val="700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FFFFFF"/>
                </a:solidFill>
                <a:latin typeface="Calibri"/>
              </a:rPr>
              <a:t>Seventh Outline Level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dt" idx="4"/>
          </p:nvPr>
        </p:nvSpPr>
        <p:spPr>
          <a:xfrm>
            <a:off x="75960" y="6068520"/>
            <a:ext cx="205740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5"/>
          </p:nvPr>
        </p:nvSpPr>
        <p:spPr>
          <a:xfrm>
            <a:off x="2085480" y="236520"/>
            <a:ext cx="58676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6"/>
          </p:nvPr>
        </p:nvSpPr>
        <p:spPr>
          <a:xfrm>
            <a:off x="8001000" y="228600"/>
            <a:ext cx="838080" cy="380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400" b="1" strike="noStrike" spc="-1">
                <a:solidFill>
                  <a:srgbClr val="EBDDC3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D2F0EAB-FFE9-4291-AE01-21101C948030}" type="slidenum">
              <a:rPr lang="ru-RU" sz="1400" b="1" strike="noStrike" spc="-1">
                <a:solidFill>
                  <a:srgbClr val="EBDDC3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9"/>
          <p:cNvSpPr/>
          <p:nvPr/>
        </p:nvSpPr>
        <p:spPr>
          <a:xfrm>
            <a:off x="0" y="1523880"/>
            <a:ext cx="91440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9" name="Прямоугольник 10"/>
          <p:cNvSpPr/>
          <p:nvPr/>
        </p:nvSpPr>
        <p:spPr>
          <a:xfrm>
            <a:off x="0" y="1600200"/>
            <a:ext cx="1295280" cy="99072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0" name="Прямоугольник 11"/>
          <p:cNvSpPr/>
          <p:nvPr/>
        </p:nvSpPr>
        <p:spPr>
          <a:xfrm>
            <a:off x="1371600" y="1600200"/>
            <a:ext cx="7772400" cy="99072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775F55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39720" lvl="1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914400" lvl="2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371600" lvl="3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828800" lvl="4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828800" lvl="5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1828800" lvl="6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dt" idx="7"/>
          </p:nvPr>
        </p:nvSpPr>
        <p:spPr>
          <a:xfrm>
            <a:off x="6095520" y="6248520"/>
            <a:ext cx="26672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sldNum" idx="8"/>
          </p:nvPr>
        </p:nvSpPr>
        <p:spPr>
          <a:xfrm>
            <a:off x="0" y="1752120"/>
            <a:ext cx="1295280" cy="701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2400" b="1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7278E4A-4933-4B7B-ACFE-71749BE42C3B}" type="slidenum"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 idx="9"/>
          </p:nvPr>
        </p:nvSpPr>
        <p:spPr>
          <a:xfrm>
            <a:off x="609480" y="6248520"/>
            <a:ext cx="542160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6"/>
          <p:cNvSpPr/>
          <p:nvPr/>
        </p:nvSpPr>
        <p:spPr>
          <a:xfrm>
            <a:off x="0" y="1235160"/>
            <a:ext cx="9144000" cy="318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3" name="Прямоугольник 7"/>
          <p:cNvSpPr/>
          <p:nvPr/>
        </p:nvSpPr>
        <p:spPr>
          <a:xfrm>
            <a:off x="0" y="1279440"/>
            <a:ext cx="533520" cy="22860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4" name="Прямоугольник 8"/>
          <p:cNvSpPr/>
          <p:nvPr/>
        </p:nvSpPr>
        <p:spPr>
          <a:xfrm>
            <a:off x="590400" y="1279440"/>
            <a:ext cx="8553600" cy="22860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775F55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39720" lvl="1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914400" lvl="2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371600" lvl="3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828800" lvl="4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828800" lvl="5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1828800" lvl="6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37" name="PlaceHolder 3"/>
          <p:cNvSpPr>
            <a:spLocks noGrp="1"/>
          </p:cNvSpPr>
          <p:nvPr>
            <p:ph type="dt" idx="10"/>
          </p:nvPr>
        </p:nvSpPr>
        <p:spPr>
          <a:xfrm>
            <a:off x="6095520" y="6248520"/>
            <a:ext cx="26672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sldNum" idx="11"/>
          </p:nvPr>
        </p:nvSpPr>
        <p:spPr>
          <a:xfrm>
            <a:off x="0" y="1271160"/>
            <a:ext cx="533520" cy="244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400" b="1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2761C96-557D-408A-A266-864820F3558A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ftr" idx="12"/>
          </p:nvPr>
        </p:nvSpPr>
        <p:spPr>
          <a:xfrm>
            <a:off x="609480" y="6248520"/>
            <a:ext cx="542160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ямоугольник 6"/>
          <p:cNvSpPr/>
          <p:nvPr/>
        </p:nvSpPr>
        <p:spPr>
          <a:xfrm>
            <a:off x="0" y="1235160"/>
            <a:ext cx="9144000" cy="318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7" name="Прямоугольник 7"/>
          <p:cNvSpPr/>
          <p:nvPr/>
        </p:nvSpPr>
        <p:spPr>
          <a:xfrm>
            <a:off x="0" y="1279440"/>
            <a:ext cx="533520" cy="22860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8" name="Прямоугольник 8"/>
          <p:cNvSpPr/>
          <p:nvPr/>
        </p:nvSpPr>
        <p:spPr>
          <a:xfrm>
            <a:off x="590400" y="1279440"/>
            <a:ext cx="8553600" cy="22860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775F55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39720" lvl="1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914400" lvl="2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371600" lvl="3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828800" lvl="4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828800" lvl="5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1828800" lvl="6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181" name="PlaceHolder 3"/>
          <p:cNvSpPr>
            <a:spLocks noGrp="1"/>
          </p:cNvSpPr>
          <p:nvPr>
            <p:ph type="dt" idx="13"/>
          </p:nvPr>
        </p:nvSpPr>
        <p:spPr>
          <a:xfrm>
            <a:off x="6095520" y="6248520"/>
            <a:ext cx="26672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sldNum" idx="14"/>
          </p:nvPr>
        </p:nvSpPr>
        <p:spPr>
          <a:xfrm>
            <a:off x="0" y="1271160"/>
            <a:ext cx="533520" cy="244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400" b="1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21A37C1-CDAA-460E-9204-648350C71956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ftr" idx="15"/>
          </p:nvPr>
        </p:nvSpPr>
        <p:spPr>
          <a:xfrm>
            <a:off x="609480" y="6248520"/>
            <a:ext cx="542160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775F55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39720" lvl="1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914400" lvl="2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371600" lvl="3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828800" lvl="4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828800" lvl="5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1828800" lvl="6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22" name="PlaceHolder 3"/>
          <p:cNvSpPr>
            <a:spLocks noGrp="1"/>
          </p:cNvSpPr>
          <p:nvPr>
            <p:ph type="dt" idx="16"/>
          </p:nvPr>
        </p:nvSpPr>
        <p:spPr>
          <a:xfrm>
            <a:off x="6095520" y="6248520"/>
            <a:ext cx="26672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ftr" idx="17"/>
          </p:nvPr>
        </p:nvSpPr>
        <p:spPr>
          <a:xfrm>
            <a:off x="609480" y="6248520"/>
            <a:ext cx="542160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24" name="PlaceHolder 5"/>
          <p:cNvSpPr>
            <a:spLocks noGrp="1"/>
          </p:cNvSpPr>
          <p:nvPr>
            <p:ph type="sldNum" idx="18"/>
          </p:nvPr>
        </p:nvSpPr>
        <p:spPr>
          <a:xfrm>
            <a:off x="0" y="6248520"/>
            <a:ext cx="533520" cy="380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400" b="1" strike="noStrike" spc="-1">
                <a:solidFill>
                  <a:srgbClr val="775F55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D0B070C-6FF2-4B72-A5E8-DC3A093D30F9}" type="slidenum">
              <a:rPr lang="ru-RU" sz="1400" b="1" strike="noStrike" spc="-1">
                <a:solidFill>
                  <a:srgbClr val="775F55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Прямоугольник 9"/>
          <p:cNvSpPr/>
          <p:nvPr/>
        </p:nvSpPr>
        <p:spPr>
          <a:xfrm>
            <a:off x="-9360" y="4572000"/>
            <a:ext cx="9144000" cy="887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2" name="Прямоугольник 10"/>
          <p:cNvSpPr/>
          <p:nvPr/>
        </p:nvSpPr>
        <p:spPr>
          <a:xfrm>
            <a:off x="-9360" y="4664160"/>
            <a:ext cx="1463400" cy="71280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3" name="Прямоугольник 11"/>
          <p:cNvSpPr/>
          <p:nvPr/>
        </p:nvSpPr>
        <p:spPr>
          <a:xfrm>
            <a:off x="1544760" y="4654440"/>
            <a:ext cx="7599240" cy="71280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4" name="Прямоугольник 12"/>
          <p:cNvSpPr/>
          <p:nvPr/>
        </p:nvSpPr>
        <p:spPr>
          <a:xfrm>
            <a:off x="1447920" y="0"/>
            <a:ext cx="99720" cy="6867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775F55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39720" lvl="1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914400" lvl="2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371600" lvl="3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828800" lvl="4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828800" lvl="5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1828800" lvl="6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67" name="PlaceHolder 3"/>
          <p:cNvSpPr>
            <a:spLocks noGrp="1"/>
          </p:cNvSpPr>
          <p:nvPr>
            <p:ph type="dt" idx="19"/>
          </p:nvPr>
        </p:nvSpPr>
        <p:spPr>
          <a:xfrm>
            <a:off x="6248520" y="6248520"/>
            <a:ext cx="266688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sldNum" idx="20"/>
          </p:nvPr>
        </p:nvSpPr>
        <p:spPr>
          <a:xfrm>
            <a:off x="0" y="4667040"/>
            <a:ext cx="1447920" cy="6634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2800" b="1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753E8C-4111-4B5B-856B-88EB82967411}" type="slidenum">
              <a:rPr lang="ru-RU" sz="28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ftr" idx="21"/>
          </p:nvPr>
        </p:nvSpPr>
        <p:spPr>
          <a:xfrm>
            <a:off x="1600200" y="6248520"/>
            <a:ext cx="457200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Прямоугольник 9"/>
          <p:cNvSpPr/>
          <p:nvPr/>
        </p:nvSpPr>
        <p:spPr>
          <a:xfrm>
            <a:off x="6095880" y="0"/>
            <a:ext cx="32076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7" name="Прямоугольник 10"/>
          <p:cNvSpPr/>
          <p:nvPr/>
        </p:nvSpPr>
        <p:spPr>
          <a:xfrm>
            <a:off x="6141960" y="609480"/>
            <a:ext cx="228600" cy="6248520"/>
          </a:xfrm>
          <a:prstGeom prst="rect">
            <a:avLst/>
          </a:prstGeom>
          <a:solidFill>
            <a:srgbClr val="94B6D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8" name="Прямоугольник 11"/>
          <p:cNvSpPr/>
          <p:nvPr/>
        </p:nvSpPr>
        <p:spPr>
          <a:xfrm>
            <a:off x="6141960" y="0"/>
            <a:ext cx="228600" cy="533520"/>
          </a:xfrm>
          <a:prstGeom prst="rect">
            <a:avLst/>
          </a:prstGeom>
          <a:solidFill>
            <a:srgbClr val="DD804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0" strike="noStrike" spc="-1">
                <a:solidFill>
                  <a:srgbClr val="775F55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328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39720" lvl="1" indent="-272880">
              <a:spcBef>
                <a:spcPts val="700"/>
              </a:spcBef>
              <a:buClr>
                <a:srgbClr val="94B6D2"/>
              </a:buClr>
              <a:buSzPct val="70000"/>
              <a:buFont typeface="Wingdings 2" charset="2"/>
              <a:buChar char="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914400" lvl="2" indent="-228600">
              <a:spcBef>
                <a:spcPts val="700"/>
              </a:spcBef>
              <a:buClr>
                <a:srgbClr val="DD8047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371600" lvl="3" indent="-228600">
              <a:spcBef>
                <a:spcPts val="700"/>
              </a:spcBef>
              <a:buClr>
                <a:srgbClr val="A5AB81"/>
              </a:buClr>
              <a:buSzPct val="7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1828800" lvl="4" indent="-228600">
              <a:spcBef>
                <a:spcPts val="700"/>
              </a:spcBef>
              <a:buClr>
                <a:srgbClr val="D8B25C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1828800" lvl="5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1828800" lvl="6" indent="-228600">
              <a:spcBef>
                <a:spcPts val="700"/>
              </a:spcBef>
              <a:buClr>
                <a:srgbClr val="0000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9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311" name="PlaceHolder 3"/>
          <p:cNvSpPr>
            <a:spLocks noGrp="1"/>
          </p:cNvSpPr>
          <p:nvPr>
            <p:ph type="dt" idx="22"/>
          </p:nvPr>
        </p:nvSpPr>
        <p:spPr>
          <a:xfrm>
            <a:off x="6552720" y="6248520"/>
            <a:ext cx="221004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ftr" idx="23"/>
          </p:nvPr>
        </p:nvSpPr>
        <p:spPr>
          <a:xfrm>
            <a:off x="456840" y="6248520"/>
            <a:ext cx="557388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sldNum" idx="24"/>
          </p:nvPr>
        </p:nvSpPr>
        <p:spPr>
          <a:xfrm rot="5400000">
            <a:off x="5989320" y="144360"/>
            <a:ext cx="533520" cy="2444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400" b="1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5753FAF-2930-4387-A299-376ACB74372F}" type="slidenum">
              <a:rPr lang="ru-RU" sz="1400" b="1" strike="noStrike" spc="-1">
                <a:solidFill>
                  <a:srgbClr val="FFFFFF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899640" y="1844640"/>
            <a:ext cx="7939080" cy="402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strike="noStrike" spc="-1">
                <a:solidFill>
                  <a:srgbClr val="EBDDC3"/>
                </a:solidFill>
                <a:latin typeface="Calibri"/>
              </a:rPr>
              <a:t>МЕЖНАЦИОНАЛЬНЫЕ ОТНОШЕНИЯ</a:t>
            </a:r>
            <a:r>
              <a:rPr sz="4400"/>
              <a:t/>
            </a:r>
            <a:br>
              <a:rPr sz="4400"/>
            </a:br>
            <a:r>
              <a:rPr lang="ru-RU" sz="4400" b="1" strike="noStrike" spc="-1">
                <a:solidFill>
                  <a:srgbClr val="EBDDC3"/>
                </a:solidFill>
                <a:latin typeface="Calibri"/>
              </a:rPr>
              <a:t>В ПРИМОРСКОМ КРАЕ: ИСТОРИЯ И СОВРЕМЕННОСТЬ</a:t>
            </a:r>
            <a:r>
              <a:rPr lang="ru-RU" sz="4400" b="0" strike="noStrike" spc="-1">
                <a:solidFill>
                  <a:srgbClr val="EBDDC3"/>
                </a:solidFill>
                <a:latin typeface="Calibri"/>
              </a:rPr>
              <a:t> </a:t>
            </a:r>
            <a:r>
              <a:rPr sz="4400"/>
              <a:t/>
            </a:r>
            <a:br>
              <a:rPr sz="4400"/>
            </a:br>
            <a:endParaRPr lang="en-US" sz="4400" b="0" strike="noStrike" spc="-1">
              <a:solidFill>
                <a:srgbClr val="EBDDC3"/>
              </a:solidFill>
              <a:latin typeface="Calibri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subTitle"/>
          </p:nvPr>
        </p:nvSpPr>
        <p:spPr>
          <a:xfrm>
            <a:off x="2362320" y="6049440"/>
            <a:ext cx="6705360" cy="68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Ермак Галина Геннадьевна</a:t>
            </a:r>
            <a:endParaRPr lang="en-US" sz="36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Указ Президента России от 08 мая 2024 г. № 314 «Об утверждении Основ государственной политики Российской Федерации в области исторического просвещения»</a:t>
            </a:r>
            <a:endParaRPr lang="en-US" sz="2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 lnSpcReduction="10000"/>
          </a:bodyPr>
          <a:lstStyle/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Историческое просвещение — это регулируемая государством деятельность по распространению в обществе достоверных и научно обоснованных исторических знаний.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Государственная политика в области исторического просвещения направлена на: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распространение в обществе достоверных и научно обоснованных исторических знаний;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поддержку и развитие системы научного исторического знания;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формирование личности на основе присущей российскому обществу системы ценностей и любви к Родине.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z="2500"/>
              <a:t/>
            </a:r>
            <a:br>
              <a:rPr sz="2500"/>
            </a:br>
            <a:r>
              <a:rPr sz="2500"/>
              <a:t/>
            </a:r>
            <a:br>
              <a:rPr sz="2500"/>
            </a:br>
            <a:r>
              <a:rPr sz="2500"/>
              <a:t/>
            </a:r>
            <a:br>
              <a:rPr sz="2500"/>
            </a:br>
            <a:r>
              <a:rPr sz="2500"/>
              <a:t/>
            </a:r>
            <a:br>
              <a:rPr sz="2500"/>
            </a:br>
            <a:r>
              <a:rPr sz="2200"/>
              <a:t/>
            </a:r>
            <a:br>
              <a:rPr sz="2200"/>
            </a:br>
            <a:r>
              <a:rPr sz="2500"/>
              <a:t/>
            </a:r>
            <a:br>
              <a:rPr sz="2500"/>
            </a:br>
            <a:r>
              <a:rPr sz="2500"/>
              <a:t/>
            </a:r>
            <a:br>
              <a:rPr sz="2500"/>
            </a:br>
            <a:endParaRPr lang="en-US" sz="25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z="2000"/>
              <a:t/>
            </a:r>
            <a:br>
              <a:rPr sz="2000"/>
            </a:br>
            <a:r>
              <a:rPr lang="ru-RU" sz="3200" b="1" strike="noStrike" spc="-1">
                <a:solidFill>
                  <a:srgbClr val="0070C0"/>
                </a:solidFill>
                <a:latin typeface="Calibri"/>
              </a:rPr>
              <a:t>Региональная стратегия государственной национальной политики в Приморском крае на период до 2025 года 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утверждена 9 марта 2021 постановлением 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0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Правительства Приморского края N 109-пп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 algn="ctr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strike="noStrike" spc="-1">
                <a:solidFill>
                  <a:srgbClr val="C00000"/>
                </a:solidFill>
                <a:latin typeface="Calibri"/>
              </a:rPr>
              <a:t>Региональная стратегия устанавливает формирование актуальных направлений государственной национальной политики применительно к исторически сложившимся традициям и современным этнополитическим процессам в многонациональном Приморском крае.</a:t>
            </a:r>
            <a:r>
              <a:rPr lang="ru-RU" sz="22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sz="2200"/>
              <a:t/>
            </a:r>
            <a:br>
              <a:rPr sz="2200"/>
            </a:br>
            <a:r>
              <a:rPr sz="2200"/>
              <a:t/>
            </a:r>
            <a:br>
              <a:rPr sz="2200"/>
            </a:br>
            <a:r>
              <a:rPr sz="1600"/>
              <a:t/>
            </a:r>
            <a:br>
              <a:rPr sz="1600"/>
            </a:b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0" strike="noStrike" spc="-1">
                <a:solidFill>
                  <a:srgbClr val="775F55"/>
                </a:solidFill>
                <a:latin typeface="Calibri"/>
              </a:rPr>
              <a:t>Федеральное агентство по делам национальностей (ФАДН).</a:t>
            </a:r>
            <a:endParaRPr lang="en-US" sz="40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31 марта 2015 г. создано    </a:t>
            </a: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(ФАДН).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предыдущая профильная структура (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Министерство по делам федерации, национальной и миграционной политики РФ)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 была упразднена 16 октября 2001 года, а ее полномочия были разделены по различным ведомствам.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775F55"/>
                </a:solidFill>
                <a:latin typeface="Calibri"/>
              </a:rPr>
              <a:t>ФАДН  </a:t>
            </a:r>
            <a:r>
              <a:rPr sz="2900"/>
              <a:t/>
            </a:r>
            <a:br>
              <a:rPr sz="2900"/>
            </a:br>
            <a:r>
              <a:rPr lang="ru-RU" sz="2900" b="0" strike="noStrike" spc="-1">
                <a:solidFill>
                  <a:srgbClr val="775F55"/>
                </a:solidFill>
                <a:latin typeface="Calibri"/>
              </a:rPr>
              <a:t> унификация вертикали исполнительной власти</a:t>
            </a:r>
            <a:endParaRPr lang="en-US" sz="2900" b="0" strike="noStrike" spc="-1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393" name="Схема 3"/>
          <p:cNvPicPr/>
          <p:nvPr/>
        </p:nvPicPr>
        <p:blipFill>
          <a:blip r:embed="rId2"/>
          <a:stretch/>
        </p:blipFill>
        <p:spPr>
          <a:xfrm>
            <a:off x="1359000" y="1390680"/>
            <a:ext cx="6280200" cy="4076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Динамика численности и этнического состава населения по данным Всероссийских переписей населения 2002, 2010, 2020-2021 гг. </a:t>
            </a:r>
            <a:endParaRPr lang="en-US" sz="2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03" name="TextBox 402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lstStyle/>
          <a:p>
            <a:pPr marL="309240" indent="-30924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Всероссийская перепись 2002 г.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численность населения края составила 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2 071 210 </a:t>
            </a: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человек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 количество этнических </a:t>
            </a:r>
            <a:r>
              <a:rPr lang="ru-RU" sz="2000" b="0" strike="noStrike" spc="-1" dirty="0" err="1">
                <a:solidFill>
                  <a:srgbClr val="002060"/>
                </a:solidFill>
                <a:latin typeface="Calibri"/>
              </a:rPr>
              <a:t>самоидентификаций</a:t>
            </a: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  - 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128.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Всероссийская перепись 2010 г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численность населения края составила 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1 956 497 </a:t>
            </a: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человек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 количество этнических самоопределений у </a:t>
            </a:r>
            <a:r>
              <a:rPr lang="ru-RU" sz="2000" b="0" strike="noStrike" spc="-1" dirty="0" err="1">
                <a:solidFill>
                  <a:srgbClr val="002060"/>
                </a:solidFill>
                <a:latin typeface="Calibri"/>
              </a:rPr>
              <a:t>приморцев</a:t>
            </a: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  - 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158.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Всероссийская перепись 2020-2021</a:t>
            </a: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гг.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численность населения края составила 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1 845 165 чел.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количество этнических самоопределений у </a:t>
            </a:r>
            <a:r>
              <a:rPr lang="ru-RU" sz="2000" b="0" strike="noStrike" spc="-1" dirty="0" err="1">
                <a:solidFill>
                  <a:srgbClr val="002060"/>
                </a:solidFill>
                <a:latin typeface="Calibri"/>
              </a:rPr>
              <a:t>приморцев</a:t>
            </a: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  - 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135.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  <a:p>
            <a:pPr marL="309240" indent="-309240" algn="ct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полный перечень </a:t>
            </a:r>
            <a:r>
              <a:rPr lang="ru-RU" sz="2000" b="0" strike="noStrike" spc="-1" dirty="0" err="1">
                <a:solidFill>
                  <a:srgbClr val="002060"/>
                </a:solidFill>
                <a:latin typeface="Calibri"/>
              </a:rPr>
              <a:t>самоидентификаций</a:t>
            </a: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2000" b="0" strike="noStrike" spc="-1" dirty="0" err="1">
                <a:solidFill>
                  <a:srgbClr val="002060"/>
                </a:solidFill>
                <a:latin typeface="Calibri"/>
              </a:rPr>
              <a:t>приморцев</a:t>
            </a: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 насчитывает более 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370 </a:t>
            </a:r>
            <a:r>
              <a:rPr lang="ru-RU" sz="2000" b="0" strike="noStrike" spc="-1" dirty="0">
                <a:solidFill>
                  <a:srgbClr val="002060"/>
                </a:solidFill>
                <a:latin typeface="Calibri"/>
              </a:rPr>
              <a:t>наименований и это не только этнические, но и другие групповые солидарности (территориальные, религиозные, придуманные).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775F55"/>
                </a:solidFill>
                <a:latin typeface="Calibri"/>
              </a:rPr>
              <a:t>  </a:t>
            </a:r>
            <a:r>
              <a:rPr lang="ru-RU" sz="3600" b="0" strike="noStrike" spc="-1">
                <a:solidFill>
                  <a:srgbClr val="775F55"/>
                </a:solidFill>
                <a:latin typeface="Calibri"/>
              </a:rPr>
              <a:t> </a:t>
            </a:r>
            <a:r>
              <a:rPr lang="ru-RU" sz="3600" b="1" strike="noStrike" spc="-1">
                <a:solidFill>
                  <a:srgbClr val="C00000"/>
                </a:solidFill>
                <a:latin typeface="Calibri"/>
              </a:rPr>
              <a:t>Всероссийская перепись 2020-2021</a:t>
            </a:r>
            <a:endParaRPr lang="en-US" sz="36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>
                <a:solidFill>
                  <a:srgbClr val="002060"/>
                </a:solidFill>
                <a:latin typeface="Calibri"/>
              </a:rPr>
              <a:t>Отмечен рост надэтнической самоидентификации «россияне»: 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>
                <a:solidFill>
                  <a:srgbClr val="002060"/>
                </a:solidFill>
                <a:latin typeface="Calibri"/>
              </a:rPr>
              <a:t>112 ответов в 2010 г., 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>
                <a:solidFill>
                  <a:srgbClr val="002060"/>
                </a:solidFill>
                <a:latin typeface="Calibri"/>
              </a:rPr>
              <a:t>19,7 тыс. ответов в 2021 г. 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>
                <a:solidFill>
                  <a:srgbClr val="002060"/>
                </a:solidFill>
                <a:latin typeface="Calibri"/>
              </a:rPr>
              <a:t>Выросло число сложносоставных самоидентификаций (русские евреи, русские корейцы, русские немцы, российские немцы, русские украинцы).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 idx="4294967295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C00000"/>
                </a:solidFill>
                <a:latin typeface="Calibri"/>
              </a:rPr>
              <a:t>Рейтинг десяти этнических групп в Приморском крае по численности </a:t>
            </a:r>
            <a:r>
              <a:rPr sz="2000"/>
              <a:t/>
            </a:r>
            <a:br>
              <a:rPr sz="2000"/>
            </a:br>
            <a:r>
              <a:rPr lang="ru-RU" sz="2000" b="1" strike="noStrike" spc="-1">
                <a:solidFill>
                  <a:srgbClr val="C00000"/>
                </a:solidFill>
                <a:latin typeface="Calibri"/>
              </a:rPr>
              <a:t> в 2002, 2010, 2020-2021 гг.</a:t>
            </a:r>
            <a:r>
              <a:rPr sz="2000"/>
              <a:t/>
            </a:r>
            <a:br>
              <a:rPr sz="2000"/>
            </a:br>
            <a:endParaRPr lang="en-US" sz="2000" b="0" strike="noStrike" spc="-1">
              <a:solidFill>
                <a:srgbClr val="775F55"/>
              </a:solidFill>
              <a:latin typeface="Calibri"/>
            </a:endParaRPr>
          </a:p>
        </p:txBody>
      </p:sp>
      <p:graphicFrame>
        <p:nvGraphicFramePr>
          <p:cNvPr id="401" name="Таблица 400"/>
          <p:cNvGraphicFramePr/>
          <p:nvPr/>
        </p:nvGraphicFramePr>
        <p:xfrm>
          <a:off x="612720" y="1600200"/>
          <a:ext cx="8153280" cy="5112456"/>
        </p:xfrm>
        <a:graphic>
          <a:graphicData uri="http://schemas.openxmlformats.org/drawingml/2006/table">
            <a:tbl>
              <a:tblPr/>
              <a:tblGrid>
                <a:gridCol w="1165320"/>
                <a:gridCol w="1163520"/>
                <a:gridCol w="1165320"/>
                <a:gridCol w="1165320"/>
                <a:gridCol w="1164960"/>
                <a:gridCol w="1163880"/>
                <a:gridCol w="1164960"/>
              </a:tblGrid>
              <a:tr h="3715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Место в рейтинге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2002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2002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2020-2021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2020-2021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609480">
                <a:tc vMerge="1">
                  <a:txBody>
                    <a:bodyPr/>
                    <a:lstStyle/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1872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% к указавшим национальную принадлежность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% к указавшим национальную принадлежность 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en-US" sz="2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% к указавшим национальную принадлежность </a:t>
                      </a:r>
                      <a:endParaRPr lang="en-US" sz="10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Русские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90.72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Русские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92.52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Русские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94.42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</a:tr>
              <a:tr h="37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Украинцы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4.58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Украинцы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2.76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Украинцы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69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Корейцы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0.87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Корейцы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1.04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Корейцы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</a:tr>
              <a:tr h="37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Татары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0.71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Татары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Узбеки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0.43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Белорусы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Узбеки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0.50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Армяне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0.30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</a:tr>
              <a:tr h="369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Армяне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Белорусы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0.33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Татары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490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Азербайджанцы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Армяне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0.33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Таджики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</a:tr>
              <a:tr h="490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Мордва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Азербайджанцы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0.22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Азербайджанцы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0.14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  <a:tr h="37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Китайцы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0.19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Китайцы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0.16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Китайцы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0.11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</a:tr>
              <a:tr h="37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Немцы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0.17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Мордва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0.12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Белорусы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0.10</a:t>
                      </a:r>
                      <a:endParaRPr lang="en-US" sz="1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64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 idx="4294967295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z="3200"/>
              <a:t/>
            </a:r>
            <a:br>
              <a:rPr sz="3200"/>
            </a:br>
            <a:r>
              <a:rPr lang="ru-RU" sz="3600" b="1" strike="noStrike" spc="-1">
                <a:solidFill>
                  <a:srgbClr val="FF0000"/>
                </a:solidFill>
                <a:latin typeface="Calibri"/>
              </a:rPr>
              <a:t>Термины</a:t>
            </a:r>
            <a:r>
              <a:rPr sz="3600"/>
              <a:t/>
            </a:r>
            <a:br>
              <a:rPr sz="3600"/>
            </a:br>
            <a:endParaRPr lang="en-US" sz="36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strike="noStrike" spc="-1">
                <a:solidFill>
                  <a:srgbClr val="FF0000"/>
                </a:solidFill>
                <a:latin typeface="Calibri"/>
              </a:rPr>
              <a:t>Нация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300" b="1" strike="noStrike" spc="-1">
                <a:solidFill>
                  <a:srgbClr val="FF0000"/>
                </a:solidFill>
                <a:latin typeface="Calibri"/>
              </a:rPr>
              <a:t>народы, национальности, этнические общности </a:t>
            </a:r>
            <a:r>
              <a:rPr lang="ru-RU" sz="3000" b="0" strike="noStrike" spc="-1">
                <a:solidFill>
                  <a:srgbClr val="002060"/>
                </a:solidFill>
                <a:latin typeface="Calibri"/>
              </a:rPr>
              <a:t>в Российской Федерации - национальный и этнический состав населения Российской Федерации, образующий этнические общности людей, свободно определяющих свою национальную и культурную принадлежность (Стратегия ГНП РФ)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100" b="0" strike="noStrike" spc="-1">
                <a:solidFill>
                  <a:srgbClr val="0070C0"/>
                </a:solidFill>
                <a:latin typeface="Calibri"/>
              </a:rPr>
              <a:t>________________________________________</a:t>
            </a:r>
            <a:endParaRPr lang="en-US" sz="11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0" strike="noStrike" spc="-1">
                <a:solidFill>
                  <a:srgbClr val="0070C0"/>
                </a:solidFill>
                <a:latin typeface="Calibri"/>
              </a:rPr>
              <a:t>ЭТНОС, НАРОДНОСТЬ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1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1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>
                <a:solidFill>
                  <a:srgbClr val="FF0000"/>
                </a:solidFill>
                <a:latin typeface="Calibri"/>
              </a:rPr>
              <a:t>Этническая структура населения Приморья</a:t>
            </a:r>
            <a:endParaRPr lang="en-US" sz="32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Коренные малочисленные народы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Восточные славяне (русские, украинцы, белорусы)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Этнические общности других народов России и зарубежных стран.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</a:rPr>
              <a:t>Коренные малочисленные народы</a:t>
            </a:r>
            <a:endParaRPr lang="en-US" sz="40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09" name="TextBox 408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представляют особую категорию народов. Это народы, проживающие на территории традиционного расселения своих предков, сохраняющие самобытный уклад жизни, насчитывающие менее 50 тысяч человек и осознающие себя самостоятельными этническими общностями. 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Box 358"/>
          <p:cNvSpPr txBox="1"/>
          <p:nvPr/>
        </p:nvSpPr>
        <p:spPr>
          <a:xfrm>
            <a:off x="0" y="0"/>
            <a:ext cx="8964488" cy="685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 lnSpcReduction="10000"/>
          </a:bodyPr>
          <a:lstStyle/>
          <a:p>
            <a:pPr marL="283680" indent="-28368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500" b="0" strike="noStrike" spc="-1" dirty="0">
                <a:solidFill>
                  <a:srgbClr val="002060"/>
                </a:solidFill>
                <a:latin typeface="Calibri"/>
              </a:rPr>
              <a:t>● Наши предки из поколения в поколение вместе трудились на </a:t>
            </a:r>
            <a:r>
              <a:rPr lang="ru-RU" sz="2500" b="0" strike="noStrike" spc="-1" dirty="0" smtClean="0">
                <a:solidFill>
                  <a:srgbClr val="002060"/>
                </a:solidFill>
                <a:latin typeface="Calibri"/>
              </a:rPr>
              <a:t>благо </a:t>
            </a:r>
            <a:r>
              <a:rPr lang="ru-RU" sz="2500" b="0" strike="noStrike" spc="-1" dirty="0">
                <a:solidFill>
                  <a:srgbClr val="002060"/>
                </a:solidFill>
                <a:latin typeface="Calibri"/>
              </a:rPr>
              <a:t>общей большой Родины, разнообразием своих языков, традиций преумножали духовное наследие единого государства, формировали его уникальную многонациональную многоконфессиональную культуру.</a:t>
            </a:r>
            <a:endParaRPr lang="en-US" sz="2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3680" indent="-28368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500" b="0" strike="noStrike" spc="-1" dirty="0">
                <a:solidFill>
                  <a:srgbClr val="002060"/>
                </a:solidFill>
                <a:latin typeface="Calibri"/>
              </a:rPr>
              <a:t>● И конечно, для того чтобы осознать себя частью огромной прекрасной страны, чтобы любить свою Родину, молодые поколения должны её знать, причём во всём многообразии природы и географии, истории, культур, традиций наших народов.</a:t>
            </a:r>
            <a:endParaRPr lang="en-US" sz="2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3680" indent="-283680" algn="r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500" b="1" i="1" strike="noStrike" spc="-1" dirty="0">
                <a:solidFill>
                  <a:srgbClr val="002060"/>
                </a:solidFill>
                <a:latin typeface="Calibri"/>
              </a:rPr>
              <a:t>В.В. Путин, Президент Российской Федерации</a:t>
            </a:r>
            <a:endParaRPr lang="en-US" sz="2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3680" indent="-283680" algn="r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500" b="0" i="1" strike="noStrike" spc="-1" dirty="0">
                <a:solidFill>
                  <a:srgbClr val="002060"/>
                </a:solidFill>
                <a:latin typeface="Calibri"/>
              </a:rPr>
              <a:t>Из материалов заседания Совета по межнациональным отношениям при Президенте Российской Федерации</a:t>
            </a:r>
            <a:endParaRPr lang="en-US" sz="2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3680" indent="-283680" algn="r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500" b="0" i="1" strike="noStrike" spc="-1" dirty="0">
                <a:solidFill>
                  <a:srgbClr val="002060"/>
                </a:solidFill>
                <a:latin typeface="Calibri"/>
              </a:rPr>
              <a:t>19 мая 2023 года </a:t>
            </a:r>
            <a:endParaRPr lang="en-US" sz="2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3680" indent="-283680" algn="r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500" b="0" i="1" strike="noStrike" spc="-1" dirty="0">
                <a:solidFill>
                  <a:srgbClr val="002060"/>
                </a:solidFill>
                <a:latin typeface="Calibri"/>
              </a:rPr>
              <a:t>30 марта 2021 года</a:t>
            </a:r>
            <a:endParaRPr lang="en-US" sz="2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3680" indent="-28368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500" b="1" strike="noStrike" spc="-1" dirty="0">
                <a:solidFill>
                  <a:srgbClr val="002060"/>
                </a:solidFill>
                <a:latin typeface="Calibri"/>
              </a:rPr>
              <a:t>Указ Президента РФ от 5 июня 2012 г. N 776</a:t>
            </a:r>
            <a:r>
              <a:rPr sz="2500" dirty="0"/>
              <a:t/>
            </a:r>
            <a:br>
              <a:rPr sz="2500" dirty="0"/>
            </a:br>
            <a:r>
              <a:rPr lang="ru-RU" sz="2500" b="1" strike="noStrike" spc="-1" dirty="0">
                <a:solidFill>
                  <a:srgbClr val="002060"/>
                </a:solidFill>
                <a:latin typeface="Calibri"/>
              </a:rPr>
              <a:t>"О Совете при Президенте Российской Федерации по межнациональным отношениям"</a:t>
            </a:r>
            <a:endParaRPr lang="en-US" sz="2500" b="0" strike="noStrike" spc="-1" dirty="0">
              <a:solidFill>
                <a:srgbClr val="000000"/>
              </a:solidFill>
              <a:latin typeface="Calibri"/>
            </a:endParaRPr>
          </a:p>
          <a:p>
            <a:pPr marL="283680" indent="-2836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z="2000" dirty="0"/>
              <a:t/>
            </a:r>
            <a:br>
              <a:rPr sz="2000" dirty="0"/>
            </a:b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</a:rPr>
              <a:t>Коренные малочисленные народы</a:t>
            </a:r>
            <a:endParaRPr lang="en-US" sz="40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ПЕРЕЧЕНЬ 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коренных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малочисленных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народов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 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Севера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, 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Сибири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и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Дальнего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Востока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Российской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Федерации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 УТВЕРЖДЕН распоряжением Правительства 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Российской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2900" b="1" strike="noStrike" spc="-1">
                <a:solidFill>
                  <a:srgbClr val="000000"/>
                </a:solidFill>
                <a:latin typeface="Calibri"/>
              </a:rPr>
              <a:t>Федерации</a:t>
            </a: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 17 апреля 2006 года N 536-р.  (с изменениями на 26 декабря 2011 года). Перечень включает 40 народов. Многие из них проживают в Приморском крае.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C00000"/>
                </a:solidFill>
                <a:latin typeface="Calibri"/>
              </a:rPr>
              <a:t>Динамика численности коренных малочисленных народов </a:t>
            </a:r>
            <a:r>
              <a:rPr sz="2400"/>
              <a:t/>
            </a:r>
            <a:br>
              <a:rPr sz="2400"/>
            </a:br>
            <a:r>
              <a:rPr lang="ru-RU" sz="2400" b="0" strike="noStrike" spc="-1">
                <a:solidFill>
                  <a:srgbClr val="C00000"/>
                </a:solidFill>
                <a:latin typeface="Calibri"/>
              </a:rPr>
              <a:t>в Приморском крае</a:t>
            </a:r>
            <a:endParaRPr lang="en-US" sz="2400" b="0" strike="noStrike" spc="-1">
              <a:solidFill>
                <a:srgbClr val="775F55"/>
              </a:solidFill>
              <a:latin typeface="Calibri"/>
            </a:endParaRPr>
          </a:p>
        </p:txBody>
      </p:sp>
      <p:graphicFrame>
        <p:nvGraphicFramePr>
          <p:cNvPr id="413" name="Таблица 412"/>
          <p:cNvGraphicFramePr/>
          <p:nvPr/>
        </p:nvGraphicFramePr>
        <p:xfrm>
          <a:off x="179280" y="1916280"/>
          <a:ext cx="8964720" cy="4105080"/>
        </p:xfrm>
        <a:graphic>
          <a:graphicData uri="http://schemas.openxmlformats.org/drawingml/2006/table">
            <a:tbl>
              <a:tblPr/>
              <a:tblGrid>
                <a:gridCol w="2425680"/>
                <a:gridCol w="1293840"/>
                <a:gridCol w="1040040"/>
                <a:gridCol w="1033200"/>
                <a:gridCol w="908280"/>
                <a:gridCol w="1131840"/>
                <a:gridCol w="1131840"/>
              </a:tblGrid>
              <a:tr h="1800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человек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 % к указавшим национальную принадлежность</a:t>
                      </a:r>
                      <a:r>
                        <a:rPr lang="ru-RU" sz="1200" b="1" strike="noStrike" spc="-1" baseline="3000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76360">
                <a:tc vMerge="1">
                  <a:txBody>
                    <a:bodyPr/>
                    <a:lstStyle/>
                    <a:p>
                      <a:endParaRPr lang="en-US" sz="24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2021 г.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 anchor="ctr">
                    <a:lnL w="1872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2010 г.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2002 г.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2021 г.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2010 г.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2002 г.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 anchor="ctr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57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Удэгейцы (МНС)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713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793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Нанайцы (МНС)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296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383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417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  <a:tr h="57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Тазы (МНС)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253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  <a:endParaRPr lang="en-US" sz="1200" b="0" strike="noStrike" spc="-1">
                        <a:solidFill>
                          <a:srgbClr val="000000"/>
                        </a:solidFill>
                        <a:latin typeface="Garamond"/>
                      </a:endParaRPr>
                    </a:p>
                  </a:txBody>
                  <a:tcPr marL="68760" marR="6876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94B6D2"/>
                    </a:solidFill>
                  </a:tcPr>
                </a:tc>
              </a:tr>
            </a:tbl>
          </a:graphicData>
        </a:graphic>
      </p:graphicFrame>
      <p:sp>
        <p:nvSpPr>
          <p:cNvPr id="414" name="Rectangle 1"/>
          <p:cNvSpPr/>
          <p:nvPr/>
        </p:nvSpPr>
        <p:spPr>
          <a:xfrm>
            <a:off x="1650960" y="3111480"/>
            <a:ext cx="914400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20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700" b="1" strike="noStrike" spc="-1">
                <a:solidFill>
                  <a:srgbClr val="FFFFFF"/>
                </a:solidFill>
                <a:latin typeface="Arial Black"/>
              </a:rPr>
              <a:t>Места традиционного проживания и традиционной хозяйственной деятельности коренных малочисленных народов </a:t>
            </a:r>
            <a:r>
              <a:rPr sz="1700"/>
              <a:t/>
            </a:r>
            <a:br>
              <a:rPr sz="1700"/>
            </a:br>
            <a:r>
              <a:rPr lang="ru-RU" sz="1700" b="0" strike="noStrike" spc="-1">
                <a:solidFill>
                  <a:srgbClr val="FFFFFF"/>
                </a:solidFill>
                <a:latin typeface="Arial Black"/>
              </a:rPr>
              <a:t>Приорского края</a:t>
            </a:r>
            <a:endParaRPr lang="en-US" sz="17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16" name="TextBox 415"/>
          <p:cNvSpPr txBox="1"/>
          <p:nvPr/>
        </p:nvSpPr>
        <p:spPr>
          <a:xfrm>
            <a:off x="4643280" y="981000"/>
            <a:ext cx="4321440" cy="5197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5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Пять территорий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Приморского края</a:t>
            </a:r>
            <a:endParaRPr lang="en-US" sz="22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5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(распоряжение Правительства Российской Федерации от 8 мая 2009 года № 631-р)</a:t>
            </a:r>
            <a:endParaRPr lang="en-US" sz="1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Красноармейский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Лазовский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Ольгинский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Пожарский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Тернейский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муниципальные округа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7" name="Picture 2"/>
          <p:cNvPicPr/>
          <p:nvPr/>
        </p:nvPicPr>
        <p:blipFill>
          <a:blip r:embed="rId2"/>
          <a:stretch/>
        </p:blipFill>
        <p:spPr>
          <a:xfrm>
            <a:off x="536400" y="928800"/>
            <a:ext cx="3880080" cy="519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775F55"/>
                </a:solidFill>
                <a:latin typeface="Calibri"/>
              </a:rPr>
              <a:t>                   </a:t>
            </a:r>
            <a:r>
              <a:rPr lang="ru-RU" sz="2400" b="0" strike="noStrike" spc="-1">
                <a:solidFill>
                  <a:srgbClr val="C00000"/>
                </a:solidFill>
                <a:latin typeface="Calibri"/>
              </a:rPr>
              <a:t>Восточнославянское население</a:t>
            </a:r>
            <a:endParaRPr lang="en-US" sz="2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1115640" y="1589040"/>
            <a:ext cx="5977080" cy="45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Русские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       Казаки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       Старообрядцы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Украинцы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Белорусы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strike="noStrike" spc="-1">
                <a:solidFill>
                  <a:srgbClr val="FF0000"/>
                </a:solidFill>
                <a:latin typeface="Calibri"/>
              </a:rPr>
              <a:t>КАЗАЧЕСТВО</a:t>
            </a:r>
            <a:endParaRPr lang="en-US" sz="40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26 июня 1889 года образовано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Уссурийское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казачье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1" strike="noStrike" spc="-1">
                <a:solidFill>
                  <a:srgbClr val="000000"/>
                </a:solidFill>
                <a:latin typeface="Calibri"/>
              </a:rPr>
              <a:t>войско</a:t>
            </a: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 .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На 1 января 1913 года на территории УКВ насчитывалось: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>
                <a:solidFill>
                  <a:srgbClr val="000000"/>
                </a:solidFill>
                <a:latin typeface="Calibri"/>
              </a:rPr>
              <a:t>	76 станиц и поселков, включавших 4393 двора, где проживало 34520 человек (18600 мужчин и 15920 женщин). </a:t>
            </a: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0" strike="noStrike" spc="-1">
                <a:solidFill>
                  <a:srgbClr val="775F55"/>
                </a:solidFill>
                <a:latin typeface="Calibri"/>
              </a:rPr>
              <a:t>Казачество</a:t>
            </a: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23" name="TextBox 422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 lnSpcReduction="10000"/>
          </a:bodyPr>
          <a:lstStyle/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Уссурийское войсковое казачье войско (реестровое)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Военно-патриотическая общественная организация</a:t>
            </a:r>
            <a:r>
              <a:rPr sz="2600"/>
              <a:t/>
            </a:r>
            <a:br>
              <a:rPr sz="2600"/>
            </a:b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«Уссурийское казачье войско» Приморского края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Общественная организация Уссурийского войскового</a:t>
            </a:r>
            <a:r>
              <a:rPr sz="2600"/>
              <a:t/>
            </a:r>
            <a:br>
              <a:rPr sz="2600"/>
            </a:b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казачьего войска «Союз казаков Дальнего Востока»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Союз казаков России Дальнего Востока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Союз казаков-воинов России и зарубежья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  <a:p>
            <a:pPr marL="315720" indent="-3157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Другие казачьи общества и организации, не</a:t>
            </a:r>
            <a:r>
              <a:rPr sz="2600"/>
              <a:t/>
            </a:r>
            <a:br>
              <a:rPr sz="2600"/>
            </a:b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входящие в вышеуказанные структуры </a:t>
            </a:r>
            <a:r>
              <a:rPr sz="2600"/>
              <a:t/>
            </a:r>
            <a:br>
              <a:rPr sz="2600"/>
            </a:br>
            <a:r>
              <a:rPr lang="ru-RU" sz="26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en-US" sz="2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 strike="noStrike" spc="-1">
                <a:solidFill>
                  <a:srgbClr val="FF0000"/>
                </a:solidFill>
                <a:latin typeface="Calibri"/>
              </a:rPr>
              <a:t>СТАРООБРЯДЦЫ –этноконфессиональная группа русских</a:t>
            </a:r>
            <a:endParaRPr lang="en-US" sz="28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900" b="0" strike="noStrike" spc="-1" dirty="0">
                <a:solidFill>
                  <a:srgbClr val="000000"/>
                </a:solidFill>
                <a:latin typeface="Calibri"/>
              </a:rPr>
              <a:t>В настоящее время на территории Приморского края проживает </a:t>
            </a:r>
            <a:r>
              <a:rPr lang="ru-RU" sz="2900" spc="-1" dirty="0" smtClean="0">
                <a:solidFill>
                  <a:srgbClr val="000000"/>
                </a:solidFill>
                <a:latin typeface="Calibri"/>
              </a:rPr>
              <a:t>54</a:t>
            </a:r>
            <a:r>
              <a:rPr lang="ru-RU" sz="2900" b="0" strike="noStrike" spc="-1" dirty="0" smtClean="0">
                <a:solidFill>
                  <a:srgbClr val="000000"/>
                </a:solidFill>
                <a:latin typeface="Calibri"/>
              </a:rPr>
              <a:t> семьи 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</a:rPr>
              <a:t>старообрядцев (</a:t>
            </a:r>
            <a:r>
              <a:rPr lang="ru-RU" sz="2900" b="0" strike="noStrike" spc="-1" dirty="0" smtClean="0">
                <a:solidFill>
                  <a:srgbClr val="000000"/>
                </a:solidFill>
                <a:latin typeface="Calibri"/>
              </a:rPr>
              <a:t>238 </a:t>
            </a:r>
            <a:r>
              <a:rPr lang="ru-RU" sz="2900" b="0" strike="noStrike" spc="-1" dirty="0">
                <a:solidFill>
                  <a:srgbClr val="000000"/>
                </a:solidFill>
                <a:latin typeface="Calibri"/>
              </a:rPr>
              <a:t>чел.), прибывших из стран Южной </a:t>
            </a:r>
            <a:r>
              <a:rPr lang="ru-RU" sz="2900" b="0" strike="noStrike" spc="-1" dirty="0" smtClean="0">
                <a:solidFill>
                  <a:srgbClr val="000000"/>
                </a:solidFill>
                <a:latin typeface="Calibri"/>
              </a:rPr>
              <a:t>Америки</a:t>
            </a: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 dirty="0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icture 2" descr="https://mtdata.ru/u24/photo7465/20722499820-0/original.jpg"/>
          <p:cNvPicPr/>
          <p:nvPr/>
        </p:nvPicPr>
        <p:blipFill>
          <a:blip r:embed="rId2"/>
          <a:stretch/>
        </p:blipFill>
        <p:spPr>
          <a:xfrm>
            <a:off x="-252360" y="-387360"/>
            <a:ext cx="9396360" cy="6505560"/>
          </a:xfrm>
          <a:prstGeom prst="rect">
            <a:avLst/>
          </a:prstGeom>
          <a:ln w="0">
            <a:noFill/>
          </a:ln>
        </p:spPr>
      </p:pic>
      <p:pic>
        <p:nvPicPr>
          <p:cNvPr id="3" name="Picture 2" descr="https://mtdata.ru/u24/photo7465/20722499820-0/original.jpg"/>
          <p:cNvPicPr/>
          <p:nvPr/>
        </p:nvPicPr>
        <p:blipFill>
          <a:blip r:embed="rId2"/>
          <a:stretch/>
        </p:blipFill>
        <p:spPr>
          <a:xfrm>
            <a:off x="-99960" y="-234960"/>
            <a:ext cx="9396360" cy="6505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Box 2"/>
          <p:cNvSpPr/>
          <p:nvPr/>
        </p:nvSpPr>
        <p:spPr>
          <a:xfrm>
            <a:off x="500040" y="214200"/>
            <a:ext cx="8429760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C00000"/>
                </a:solidFill>
                <a:latin typeface="Arial Narrow"/>
              </a:rPr>
              <a:t>Динамика численности русских и украинцев в Приморье по переписям населения (тыс. чел.)</a:t>
            </a: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31" name="Диаграмма 3"/>
          <p:cNvPicPr/>
          <p:nvPr/>
        </p:nvPicPr>
        <p:blipFill>
          <a:blip r:embed="rId3"/>
          <a:stretch/>
        </p:blipFill>
        <p:spPr>
          <a:xfrm>
            <a:off x="-6480" y="420840"/>
            <a:ext cx="10369800" cy="6083280"/>
          </a:xfrm>
          <a:prstGeom prst="rect">
            <a:avLst/>
          </a:prstGeom>
          <a:ln w="0">
            <a:noFill/>
          </a:ln>
        </p:spPr>
      </p:pic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9612000" y="6101280"/>
            <a:ext cx="1297080" cy="2531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000" b="0" strike="noStrike" spc="-1">
              <a:solidFill>
                <a:srgbClr val="EBDDC3"/>
              </a:solidFill>
              <a:latin typeface="Calibri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subTitle"/>
          </p:nvPr>
        </p:nvSpPr>
        <p:spPr>
          <a:xfrm>
            <a:off x="2362320" y="6049440"/>
            <a:ext cx="6705360" cy="68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6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 idx="4294967295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>
                <a:solidFill>
                  <a:srgbClr val="DD8047"/>
                </a:solidFill>
                <a:latin typeface="Calibri"/>
              </a:rPr>
              <a:t>Административно-территориальное </a:t>
            </a:r>
            <a:r>
              <a:rPr sz="3200"/>
              <a:t/>
            </a:r>
            <a:br>
              <a:rPr sz="3200"/>
            </a:br>
            <a:r>
              <a:rPr lang="ru-RU" sz="3200" b="1" strike="noStrike" spc="-1">
                <a:solidFill>
                  <a:srgbClr val="DD8047"/>
                </a:solidFill>
                <a:latin typeface="Calibri"/>
              </a:rPr>
              <a:t>деление России</a:t>
            </a:r>
            <a:endParaRPr lang="en-US" sz="32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63" name="TextBox 362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lstStyle/>
          <a:p>
            <a:pPr marL="498960" indent="-49896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   </a:t>
            </a: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В настоящее время в состав РФ входят 89 субъектов, в том числе: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marL="498960" indent="-49896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 	24 республики - </a:t>
            </a:r>
            <a:r>
              <a:rPr lang="ru-RU" sz="3600" b="1" strike="noStrike" spc="-1">
                <a:solidFill>
                  <a:srgbClr val="FFC000"/>
                </a:solidFill>
                <a:latin typeface="Calibri"/>
              </a:rPr>
              <a:t>22 республики (национальные)</a:t>
            </a: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3600" b="0" strike="noStrike" spc="-1">
                <a:solidFill>
                  <a:srgbClr val="000000"/>
                </a:solidFill>
                <a:latin typeface="Calibri"/>
              </a:rPr>
              <a:t>9 краев, 48 областей, 3 города федерального значения,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marL="498960" indent="-49896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trike="noStrike" spc="-1">
                <a:solidFill>
                  <a:srgbClr val="FFC000"/>
                </a:solidFill>
                <a:latin typeface="Calibri"/>
              </a:rPr>
              <a:t>     1 автономная область (нац.)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marL="498960" indent="-49896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trike="noStrike" spc="-1">
                <a:solidFill>
                  <a:srgbClr val="FFC000"/>
                </a:solidFill>
                <a:latin typeface="Calibri"/>
              </a:rPr>
              <a:t>     4 автономных округа (нац.).       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9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 idx="4294967295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0" strike="noStrike" spc="-1">
                <a:solidFill>
                  <a:srgbClr val="775F55"/>
                </a:solidFill>
                <a:latin typeface="Calibri"/>
              </a:rPr>
              <a:t>Украинцы Приморья</a:t>
            </a: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29" name="Picture 4"/>
          <p:cNvPicPr/>
          <p:nvPr/>
        </p:nvPicPr>
        <p:blipFill>
          <a:blip r:embed="rId2"/>
          <a:stretch/>
        </p:blipFill>
        <p:spPr>
          <a:xfrm>
            <a:off x="642960" y="1214280"/>
            <a:ext cx="7643880" cy="51436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77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0" strike="noStrike" spc="-1">
                <a:solidFill>
                  <a:srgbClr val="775F55"/>
                </a:solidFill>
                <a:latin typeface="Calibri"/>
              </a:rPr>
              <a:t>Белорусы Приморья </a:t>
            </a: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35" name="Picture 2" descr="J:\_DSC9122.JPG"/>
          <p:cNvPicPr/>
          <p:nvPr/>
        </p:nvPicPr>
        <p:blipFill>
          <a:blip r:embed="rId2"/>
          <a:stretch/>
        </p:blipFill>
        <p:spPr>
          <a:xfrm>
            <a:off x="1155600" y="1600200"/>
            <a:ext cx="6832800" cy="452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0" strike="noStrike" spc="-1">
                <a:solidFill>
                  <a:srgbClr val="775F55"/>
                </a:solidFill>
                <a:latin typeface="Calibri"/>
              </a:rPr>
              <a:t>Корейцы</a:t>
            </a: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37" name="Содержимое 6" descr="16.jpg"/>
          <p:cNvPicPr/>
          <p:nvPr/>
        </p:nvPicPr>
        <p:blipFill>
          <a:blip r:embed="rId2"/>
          <a:stretch/>
        </p:blipFill>
        <p:spPr>
          <a:xfrm>
            <a:off x="0" y="1928880"/>
            <a:ext cx="5072040" cy="3429000"/>
          </a:xfrm>
          <a:prstGeom prst="rect">
            <a:avLst/>
          </a:prstGeom>
          <a:ln w="0">
            <a:noFill/>
          </a:ln>
        </p:spPr>
      </p:pic>
      <p:pic>
        <p:nvPicPr>
          <p:cNvPr id="438" name="Picture 2" descr="J:\НАРОДЫ ПРИМОРЬЯ_2013\Корейцы_АТЛАС\Новая папка\Ариран.jpg"/>
          <p:cNvPicPr/>
          <p:nvPr/>
        </p:nvPicPr>
        <p:blipFill>
          <a:blip r:embed="rId3"/>
          <a:stretch/>
        </p:blipFill>
        <p:spPr>
          <a:xfrm>
            <a:off x="4648320" y="1714680"/>
            <a:ext cx="4352760" cy="349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0" strike="noStrike" spc="-1">
                <a:solidFill>
                  <a:srgbClr val="FF0000"/>
                </a:solidFill>
                <a:latin typeface="Calibri"/>
              </a:rPr>
              <a:t>Татары и Башкиры Приморья</a:t>
            </a: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40" name="Picture 2" descr="J:\2015\КОНГРЕСС ФОТО\Новая папка\14.jpg"/>
          <p:cNvPicPr/>
          <p:nvPr/>
        </p:nvPicPr>
        <p:blipFill>
          <a:blip r:embed="rId2"/>
          <a:stretch/>
        </p:blipFill>
        <p:spPr>
          <a:xfrm>
            <a:off x="1177920" y="1600200"/>
            <a:ext cx="6788160" cy="452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0" strike="noStrike" spc="-1">
                <a:solidFill>
                  <a:srgbClr val="775F55"/>
                </a:solidFill>
                <a:latin typeface="Calibri"/>
              </a:rPr>
              <a:t>Народы Дагестана</a:t>
            </a: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42" name="Picture 2" descr="J:\НАРОДЫ ПРИМОРЬЯ_2013\АТЛАС\народы дагестана_фото\IMG.jpg"/>
          <p:cNvPicPr/>
          <p:nvPr/>
        </p:nvPicPr>
        <p:blipFill>
          <a:blip r:embed="rId2"/>
          <a:stretch/>
        </p:blipFill>
        <p:spPr>
          <a:xfrm>
            <a:off x="4648320" y="2435400"/>
            <a:ext cx="4038480" cy="2855880"/>
          </a:xfrm>
          <a:prstGeom prst="rect">
            <a:avLst/>
          </a:prstGeom>
          <a:ln w="0">
            <a:noFill/>
          </a:ln>
        </p:spPr>
      </p:pic>
      <p:pic>
        <p:nvPicPr>
          <p:cNvPr id="443" name="Picture 3"/>
          <p:cNvPicPr/>
          <p:nvPr/>
        </p:nvPicPr>
        <p:blipFill>
          <a:blip r:embed="rId3"/>
          <a:stretch/>
        </p:blipFill>
        <p:spPr>
          <a:xfrm>
            <a:off x="457200" y="2347920"/>
            <a:ext cx="4038480" cy="3029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0" strike="noStrike" spc="-1">
                <a:solidFill>
                  <a:srgbClr val="775F55"/>
                </a:solidFill>
                <a:latin typeface="Calibri"/>
              </a:rPr>
              <a:t>Узбеки</a:t>
            </a: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45" name="Picture 2" descr="J:\НАРОДЫ_23\АТЛАСС_ЕРМАК\Узбеки_верстка\Активисты узбекской общественной организации Адолат.jpg"/>
          <p:cNvPicPr/>
          <p:nvPr/>
        </p:nvPicPr>
        <p:blipFill>
          <a:blip r:embed="rId2"/>
          <a:stretch/>
        </p:blipFill>
        <p:spPr>
          <a:xfrm>
            <a:off x="1554120" y="1600200"/>
            <a:ext cx="6035760" cy="452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Азербайджанцы </a:t>
            </a: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47" name="Picture 3" descr="G:\Фото_мусульмане\19.JPG"/>
          <p:cNvPicPr/>
          <p:nvPr/>
        </p:nvPicPr>
        <p:blipFill>
          <a:blip r:embed="rId2"/>
          <a:stretch/>
        </p:blipFill>
        <p:spPr>
          <a:xfrm>
            <a:off x="285840" y="2143080"/>
            <a:ext cx="4038480" cy="302904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4" descr="C:\Documents and Settings\User\Мои документы\Downloads\IMG_7338.JPG"/>
          <p:cNvPicPr/>
          <p:nvPr/>
        </p:nvPicPr>
        <p:blipFill>
          <a:blip r:embed="rId3"/>
          <a:stretch/>
        </p:blipFill>
        <p:spPr>
          <a:xfrm>
            <a:off x="4844880" y="2409840"/>
            <a:ext cx="3886200" cy="293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Скругленный прямоугольник 1"/>
          <p:cNvSpPr/>
          <p:nvPr/>
        </p:nvSpPr>
        <p:spPr>
          <a:xfrm>
            <a:off x="2340000" y="907920"/>
            <a:ext cx="4114800" cy="195588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19080">
            <a:solidFill>
              <a:srgbClr val="6B859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Общественные объединения, осуществляющие деятельность в сфере межнациональных отношений</a:t>
            </a:r>
            <a:endParaRPr lang="en-US" sz="2000" b="0" strike="noStrike" spc="-1">
              <a:solidFill>
                <a:srgbClr val="000000"/>
              </a:solidFill>
              <a:latin typeface="Garamond"/>
            </a:endParaRPr>
          </a:p>
        </p:txBody>
      </p:sp>
      <p:cxnSp>
        <p:nvCxnSpPr>
          <p:cNvPr id="450" name="Прямая со стрелкой 5"/>
          <p:cNvCxnSpPr/>
          <p:nvPr/>
        </p:nvCxnSpPr>
        <p:spPr>
          <a:xfrm flipH="1">
            <a:off x="1979280" y="2882520"/>
            <a:ext cx="1015200" cy="345240"/>
          </a:xfrm>
          <a:prstGeom prst="straightConnector1">
            <a:avLst/>
          </a:prstGeom>
          <a:ln w="19080">
            <a:solidFill>
              <a:srgbClr val="002060"/>
            </a:solidFill>
            <a:miter/>
            <a:tailEnd type="arrow" w="med" len="med"/>
          </a:ln>
        </p:spPr>
      </p:cxnSp>
      <p:sp>
        <p:nvSpPr>
          <p:cNvPr id="451" name="Скругленный прямоугольник 11"/>
          <p:cNvSpPr/>
          <p:nvPr/>
        </p:nvSpPr>
        <p:spPr>
          <a:xfrm>
            <a:off x="4668840" y="3246480"/>
            <a:ext cx="4006800" cy="155088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19080">
            <a:solidFill>
              <a:srgbClr val="6B859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900" b="1" strike="noStrike" spc="-1">
                <a:solidFill>
                  <a:srgbClr val="FF0000"/>
                </a:solidFill>
                <a:latin typeface="Calibri"/>
              </a:rPr>
              <a:t>26 </a:t>
            </a:r>
            <a:r>
              <a:rPr lang="ru-RU" sz="1900" b="1" strike="noStrike" spc="-1">
                <a:solidFill>
                  <a:srgbClr val="002060"/>
                </a:solidFill>
                <a:latin typeface="Calibri"/>
              </a:rPr>
              <a:t>объединений, осуществляют деятельность в сфере защиты интересов коренных малочисленных народов</a:t>
            </a:r>
            <a:endParaRPr lang="en-US" sz="1900" b="0" strike="noStrike" spc="-1">
              <a:solidFill>
                <a:srgbClr val="000000"/>
              </a:solidFill>
              <a:latin typeface="Garamond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900" b="1" strike="noStrike" spc="-1">
                <a:solidFill>
                  <a:srgbClr val="002060"/>
                </a:solidFill>
                <a:latin typeface="Calibri"/>
              </a:rPr>
              <a:t>1876 чел.</a:t>
            </a:r>
            <a:endParaRPr lang="en-US" sz="19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52" name="Скругленный прямоугольник 12"/>
          <p:cNvSpPr/>
          <p:nvPr/>
        </p:nvSpPr>
        <p:spPr>
          <a:xfrm>
            <a:off x="539640" y="3246480"/>
            <a:ext cx="3241800" cy="1550880"/>
          </a:xfrm>
          <a:prstGeom prst="roundRect">
            <a:avLst>
              <a:gd name="adj" fmla="val 16667"/>
            </a:avLst>
          </a:prstGeom>
          <a:solidFill>
            <a:srgbClr val="94B6D2"/>
          </a:solidFill>
          <a:ln w="19080">
            <a:solidFill>
              <a:srgbClr val="6B859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 dirty="0" smtClean="0">
                <a:solidFill>
                  <a:srgbClr val="FF0000"/>
                </a:solidFill>
                <a:latin typeface="Calibri"/>
              </a:rPr>
              <a:t>46</a:t>
            </a:r>
            <a:r>
              <a:rPr lang="ru-RU" sz="2000" b="1" strike="noStrike" spc="-1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объединений, созданные </a:t>
            </a:r>
            <a:r>
              <a:rPr sz="2000" dirty="0"/>
              <a:t/>
            </a:r>
            <a:br>
              <a:rPr sz="2000" dirty="0"/>
            </a:br>
            <a:r>
              <a:rPr lang="ru-RU" sz="2000" b="1" strike="noStrike" spc="-1" dirty="0">
                <a:solidFill>
                  <a:srgbClr val="002060"/>
                </a:solidFill>
                <a:latin typeface="Calibri"/>
              </a:rPr>
              <a:t>по национальной принадлежности</a:t>
            </a:r>
            <a:endParaRPr lang="en-US" sz="2000" b="0" strike="noStrike" spc="-1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53" name="Шестиугольник 13"/>
          <p:cNvSpPr/>
          <p:nvPr/>
        </p:nvSpPr>
        <p:spPr>
          <a:xfrm>
            <a:off x="1415880" y="5157720"/>
            <a:ext cx="5256360" cy="1008000"/>
          </a:xfrm>
          <a:prstGeom prst="hexagon">
            <a:avLst>
              <a:gd name="adj" fmla="val 25011"/>
              <a:gd name="vf" fmla="val 115470"/>
            </a:avLst>
          </a:prstGeom>
          <a:solidFill>
            <a:srgbClr val="F2F2F2">
              <a:alpha val="35000"/>
            </a:srgbClr>
          </a:solidFill>
          <a:ln w="19080">
            <a:solidFill>
              <a:srgbClr val="6B859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27</a:t>
            </a:r>
            <a:r>
              <a:rPr lang="ru-RU" sz="2000" b="1" strike="noStrike" spc="-1">
                <a:solidFill>
                  <a:srgbClr val="002060"/>
                </a:solidFill>
                <a:latin typeface="Calibri"/>
              </a:rPr>
              <a:t> казачьих общества</a:t>
            </a:r>
            <a:endParaRPr lang="en-US" sz="20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54" name="Прямоугольник 26"/>
          <p:cNvSpPr/>
          <p:nvPr/>
        </p:nvSpPr>
        <p:spPr>
          <a:xfrm>
            <a:off x="198360" y="19080"/>
            <a:ext cx="8640720" cy="100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000" b="1" strike="noStrike" spc="-1">
                <a:solidFill>
                  <a:srgbClr val="FFFFFF"/>
                </a:solidFill>
                <a:latin typeface="Garamond"/>
              </a:rPr>
              <a:t>На территории края зарегистрировано </a:t>
            </a:r>
            <a:endParaRPr lang="en-US" sz="3000" b="0" strike="noStrike" spc="-1">
              <a:solidFill>
                <a:srgbClr val="000000"/>
              </a:solidFill>
              <a:latin typeface="Garamond"/>
            </a:endParaRPr>
          </a:p>
        </p:txBody>
      </p:sp>
      <p:cxnSp>
        <p:nvCxnSpPr>
          <p:cNvPr id="455" name="Прямая со стрелкой 3"/>
          <p:cNvCxnSpPr/>
          <p:nvPr/>
        </p:nvCxnSpPr>
        <p:spPr>
          <a:xfrm>
            <a:off x="4932360" y="2863440"/>
            <a:ext cx="1254960" cy="383400"/>
          </a:xfrm>
          <a:prstGeom prst="straightConnector1">
            <a:avLst/>
          </a:prstGeom>
          <a:ln w="19080">
            <a:solidFill>
              <a:srgbClr val="002060"/>
            </a:solidFill>
            <a:miter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0" strike="noStrike" spc="-1" dirty="0">
                <a:solidFill>
                  <a:srgbClr val="FF0000"/>
                </a:solidFill>
                <a:latin typeface="Calibri"/>
              </a:rPr>
              <a:t>Ассамблея народов Приморья</a:t>
            </a:r>
            <a:r>
              <a:rPr sz="4400" dirty="0"/>
              <a:t/>
            </a:r>
            <a:br>
              <a:rPr sz="4400" dirty="0"/>
            </a:br>
            <a:r>
              <a:rPr lang="ru-RU" sz="2000" b="1" strike="noStrike" spc="-1" dirty="0">
                <a:solidFill>
                  <a:srgbClr val="FF0000"/>
                </a:solidFill>
                <a:latin typeface="Calibri"/>
              </a:rPr>
              <a:t>с состав Ассамблеи входит более 50 </a:t>
            </a:r>
            <a:r>
              <a:rPr lang="ru-RU" sz="2000" b="1" strike="noStrike" spc="-1" dirty="0" smtClean="0">
                <a:solidFill>
                  <a:srgbClr val="FF0000"/>
                </a:solidFill>
                <a:latin typeface="Calibri"/>
              </a:rPr>
              <a:t>организаций</a:t>
            </a:r>
            <a:br>
              <a:rPr lang="ru-RU" sz="2000" b="1" strike="noStrike" spc="-1" dirty="0" smtClean="0">
                <a:solidFill>
                  <a:srgbClr val="FF0000"/>
                </a:solidFill>
                <a:latin typeface="Calibri"/>
              </a:rPr>
            </a:br>
            <a:r>
              <a:rPr lang="ru-RU" sz="2000" b="1" strike="noStrike" spc="-1" dirty="0" smtClean="0">
                <a:solidFill>
                  <a:srgbClr val="FF0000"/>
                </a:solidFill>
                <a:latin typeface="Calibri"/>
              </a:rPr>
              <a:t> </a:t>
            </a:r>
            <a:endParaRPr lang="en-US" sz="2000" b="0" strike="noStrike" spc="-1" dirty="0">
              <a:solidFill>
                <a:srgbClr val="775F55"/>
              </a:solidFill>
              <a:latin typeface="Calibri"/>
            </a:endParaRPr>
          </a:p>
        </p:txBody>
      </p:sp>
      <p:pic>
        <p:nvPicPr>
          <p:cNvPr id="457" name="Picture 5" descr="C:\Users\User\Pictures\DSC008151.jpg"/>
          <p:cNvPicPr/>
          <p:nvPr/>
        </p:nvPicPr>
        <p:blipFill>
          <a:blip r:embed="rId2"/>
          <a:stretch/>
        </p:blipFill>
        <p:spPr>
          <a:xfrm>
            <a:off x="1116000" y="2171880"/>
            <a:ext cx="6840720" cy="4209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strike="noStrike" spc="-1">
                <a:solidFill>
                  <a:srgbClr val="775F55"/>
                </a:solidFill>
                <a:latin typeface="Calibri"/>
              </a:rPr>
              <a:t>Проблемные ситуации, обусловленные миграционным фактором:</a:t>
            </a:r>
            <a:endParaRPr lang="en-US" sz="32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экономические проблемы и конкуренция за рабочие места;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изменения в этнической структуре населения;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отсутствие программных мероприятий по социальной адаптации приезжих;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отсутствие взаимодействия между органами местного самоуправления с руководством предприятий, привлекающих мигрантов;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обособленное рамками землячеств пребывание иностранных мигрантов в принимающей среде;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плохое знание приезжими русского языка и культурных традиций России;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плохая осведомленность россиян о традициях и культуре приезжих;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накопительный характер антимиграционных настроений у представителей местного населения.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z="4000"/>
              <a:t/>
            </a:r>
            <a:br>
              <a:rPr sz="4000"/>
            </a:br>
            <a:r>
              <a:rPr lang="ru-RU" sz="2900" b="1" strike="noStrike" spc="-1">
                <a:solidFill>
                  <a:srgbClr val="DD8047"/>
                </a:solidFill>
                <a:latin typeface="Calibri"/>
              </a:rPr>
              <a:t>По данным Всероссийской переписи населения 2020 г. </a:t>
            </a:r>
            <a:r>
              <a:rPr sz="4000"/>
              <a:t/>
            </a:r>
            <a:br>
              <a:rPr sz="4000"/>
            </a:br>
            <a:endParaRPr lang="en-US" sz="29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lstStyle/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 России проживают представители более 190 национальностей (этнических групп).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Русские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составили 80,85 % или 105,6 млн из 130,6 млн указавших свою национальную принадлежность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Представители 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других национальностей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 — 19,15 % или 25 млн чел</a:t>
            </a:r>
            <a:r>
              <a:rPr lang="ru-RU" sz="2800" b="0" u="sng" strike="noStrike" spc="-1">
                <a:solidFill>
                  <a:srgbClr val="000000"/>
                </a:solidFill>
                <a:uFillTx/>
                <a:latin typeface="Calibri"/>
              </a:rPr>
              <a:t>.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>
                <a:solidFill>
                  <a:srgbClr val="000000"/>
                </a:solidFill>
                <a:latin typeface="Calibri"/>
              </a:rPr>
              <a:t>Не указали свою национальность </a:t>
            </a: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- 16,6 млн чел. (или 11,3 % от 147,2 млн жителей страны в целом)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12480" indent="-31248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775F55"/>
                </a:solidFill>
                <a:latin typeface="Calibri"/>
              </a:rPr>
              <a:t>Групповые негативные стереотипы о мигрантах стабильно поддерживает примерно 20% респондентов </a:t>
            </a:r>
            <a:r>
              <a:rPr sz="2400"/>
              <a:t/>
            </a:r>
            <a:br>
              <a:rPr sz="2400"/>
            </a:br>
            <a:endParaRPr lang="en-US" sz="2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72" name="TextBox 471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21% опрошенных считают, что приезжие отнимают работу у местных жителей,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24% уверены, что мигранты чаше совершают преступления, чем местные жители,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22% отрицательно относятся к перспективе обучения своих детей и внуков с детьми мигрантов,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23% поддержат пикеты и акции против трудовых мигрантов. 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Box 1"/>
          <p:cNvSpPr/>
          <p:nvPr/>
        </p:nvSpPr>
        <p:spPr>
          <a:xfrm>
            <a:off x="324000" y="907920"/>
            <a:ext cx="8496000" cy="155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Garamond"/>
              </a:rPr>
              <a:t>Приходилось ли Вам за последний год лично наблюдать конфликты </a:t>
            </a: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Garamond"/>
              </a:rPr>
              <a:t>на межнациональной почве или участвовать в них? </a:t>
            </a:r>
            <a:endParaRPr lang="en-US" sz="2400" b="0" strike="noStrike" spc="-1">
              <a:solidFill>
                <a:srgbClr val="000000"/>
              </a:solidFill>
              <a:latin typeface="Garamond"/>
            </a:endParaRPr>
          </a:p>
        </p:txBody>
      </p:sp>
      <p:pic>
        <p:nvPicPr>
          <p:cNvPr id="490" name="Диаграмма 2"/>
          <p:cNvPicPr/>
          <p:nvPr/>
        </p:nvPicPr>
        <p:blipFill>
          <a:blip r:embed="rId2"/>
          <a:stretch/>
        </p:blipFill>
        <p:spPr>
          <a:xfrm>
            <a:off x="957240" y="1649520"/>
            <a:ext cx="7229520" cy="4165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Диаграмма 1"/>
          <p:cNvPicPr/>
          <p:nvPr/>
        </p:nvPicPr>
        <p:blipFill>
          <a:blip r:embed="rId2"/>
          <a:stretch/>
        </p:blipFill>
        <p:spPr>
          <a:xfrm>
            <a:off x="103320" y="469800"/>
            <a:ext cx="8869320" cy="548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Диаграмма 1"/>
          <p:cNvPicPr/>
          <p:nvPr/>
        </p:nvPicPr>
        <p:blipFill>
          <a:blip r:embed="rId2"/>
          <a:stretch/>
        </p:blipFill>
        <p:spPr>
          <a:xfrm>
            <a:off x="171360" y="828720"/>
            <a:ext cx="8801280" cy="534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609120" y="228600"/>
            <a:ext cx="815364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strike="noStrike" spc="-1">
                <a:solidFill>
                  <a:srgbClr val="FF0000"/>
                </a:solidFill>
                <a:latin typeface="Calibri"/>
              </a:rPr>
              <a:t>ЭТНОУРОК</a:t>
            </a: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609120" y="1589040"/>
            <a:ext cx="3886200" cy="45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lstStyle/>
          <a:p>
            <a:pPr marL="309240" indent="-30924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формирует этнологическую грамотность, достоверные взаимные представления о национальностях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09240" indent="-30924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направлен на формирование позитивных групповых этнических образов и привлекательный индивидуализированный этнический имидж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4844520" y="1589040"/>
            <a:ext cx="3886200" cy="457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он опирается на интегративные региональные и общероссийские символы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70C0"/>
                </a:solidFill>
                <a:latin typeface="Calibri"/>
              </a:rPr>
              <a:t>Участниками проекта стали более 10 тыс. школьников со всех муниципальных территорий края -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1523520" y="1600200"/>
            <a:ext cx="762012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z="4400"/>
              <a:t/>
            </a:r>
            <a:br>
              <a:rPr sz="4400"/>
            </a:br>
            <a:r>
              <a:rPr sz="4400"/>
              <a:t/>
            </a:r>
            <a:br>
              <a:rPr sz="4400"/>
            </a:br>
            <a:r>
              <a:rPr sz="4400"/>
              <a:t/>
            </a:r>
            <a:br>
              <a:rPr sz="4400"/>
            </a:br>
            <a:r>
              <a:rPr sz="4400"/>
              <a:t/>
            </a:r>
            <a:br>
              <a:rPr sz="4400"/>
            </a:br>
            <a:r>
              <a:rPr sz="4400"/>
              <a:t/>
            </a:r>
            <a:br>
              <a:rPr sz="4400"/>
            </a:br>
            <a:r>
              <a:rPr lang="ru-RU" sz="4400" b="0" strike="noStrike" spc="-1">
                <a:solidFill>
                  <a:srgbClr val="0070C0"/>
                </a:solidFill>
                <a:latin typeface="Calibri"/>
              </a:rPr>
              <a:t>СПАСИБО ЗА ВНИМАНИЕ!</a:t>
            </a:r>
            <a:endParaRPr lang="en-US" sz="4400" b="0" strike="noStrike" spc="-1">
              <a:solidFill>
                <a:srgbClr val="775F55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trike="noStrike" spc="-1">
                <a:solidFill>
                  <a:srgbClr val="DD8047"/>
                </a:solidFill>
                <a:latin typeface="Calibri"/>
              </a:rPr>
              <a:t>Языковое многообразие </a:t>
            </a:r>
            <a:r>
              <a:rPr sz="3600"/>
              <a:t/>
            </a:r>
            <a:br>
              <a:rPr sz="3600"/>
            </a:br>
            <a:r>
              <a:rPr lang="ru-RU" sz="3600" b="1" strike="noStrike" spc="-1">
                <a:solidFill>
                  <a:srgbClr val="DD8047"/>
                </a:solidFill>
                <a:latin typeface="Calibri"/>
              </a:rPr>
              <a:t>народов России</a:t>
            </a:r>
            <a:endParaRPr lang="en-US" sz="36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65" name="TextBox 364"/>
          <p:cNvSpPr txBox="1"/>
          <p:nvPr/>
        </p:nvSpPr>
        <p:spPr>
          <a:xfrm>
            <a:off x="612720" y="1413000"/>
            <a:ext cx="8153280" cy="4682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355D7E"/>
                </a:solidFill>
                <a:latin typeface="Calibri"/>
              </a:rPr>
              <a:t>Культурное и языковое многообразие российских народов защищено государством.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355D7E"/>
                </a:solidFill>
                <a:latin typeface="Calibri"/>
              </a:rPr>
              <a:t>В России используется 277 (295) языков и диалектов, в системе государственного образования используется 105 языков, из них 24 - в качестве языка обучения, 81 - в качестве предмета изучения. 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355D7E"/>
                </a:solidFill>
                <a:latin typeface="Calibri"/>
              </a:rPr>
              <a:t>Без учета Дагестана, в России используется около 56-57 языков коренных народов. А с учетом 24 языков Дагестана их количество увеличивается  до 80.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355D7E"/>
                </a:solidFill>
                <a:latin typeface="Calibri"/>
              </a:rPr>
              <a:t>На 12 языках коренных народов РФ могут говорить менее 100 чел., еще на 11 языках - от 100 до 300 чел.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strike="noStrike" spc="-1">
                <a:solidFill>
                  <a:srgbClr val="355D7E"/>
                </a:solidFill>
                <a:latin typeface="Calibri"/>
              </a:rPr>
              <a:t>Русский язык согласно 68-й статье Конституции Российской Федерации закреплён в качестве государственного и выполняет уникальную функцию языка межнационального общения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Соединительная линия уступом 10324"/>
          <p:cNvCxnSpPr/>
          <p:nvPr/>
        </p:nvCxnSpPr>
        <p:spPr>
          <a:xfrm>
            <a:off x="3492000" y="982440"/>
            <a:ext cx="901080" cy="857880"/>
          </a:xfrm>
          <a:prstGeom prst="bentConnector3">
            <a:avLst>
              <a:gd name="adj1" fmla="val 50000"/>
            </a:avLst>
          </a:prstGeom>
          <a:ln w="0">
            <a:noFill/>
          </a:ln>
        </p:spPr>
      </p:cxnSp>
      <p:cxnSp>
        <p:nvCxnSpPr>
          <p:cNvPr id="367" name="Соединительная линия уступом 10327"/>
          <p:cNvCxnSpPr/>
          <p:nvPr/>
        </p:nvCxnSpPr>
        <p:spPr>
          <a:xfrm>
            <a:off x="2916360" y="1328760"/>
            <a:ext cx="915120" cy="915120"/>
          </a:xfrm>
          <a:prstGeom prst="bentConnector3">
            <a:avLst>
              <a:gd name="adj1" fmla="val 49980"/>
            </a:avLst>
          </a:prstGeom>
          <a:ln w="0">
            <a:noFill/>
          </a:ln>
        </p:spPr>
      </p:cxnSp>
      <p:cxnSp>
        <p:nvCxnSpPr>
          <p:cNvPr id="368" name="Прямая со стрелкой 10331"/>
          <p:cNvCxnSpPr/>
          <p:nvPr/>
        </p:nvCxnSpPr>
        <p:spPr>
          <a:xfrm flipV="1">
            <a:off x="4992840" y="2490120"/>
            <a:ext cx="373680" cy="338760"/>
          </a:xfrm>
          <a:prstGeom prst="straightConnector1">
            <a:avLst/>
          </a:prstGeom>
          <a:ln w="0">
            <a:noFill/>
          </a:ln>
        </p:spPr>
      </p:cxnSp>
      <p:cxnSp>
        <p:nvCxnSpPr>
          <p:cNvPr id="369" name="Соединительная линия уступом 10324"/>
          <p:cNvCxnSpPr/>
          <p:nvPr/>
        </p:nvCxnSpPr>
        <p:spPr>
          <a:xfrm>
            <a:off x="3645000" y="1134720"/>
            <a:ext cx="900720" cy="857880"/>
          </a:xfrm>
          <a:prstGeom prst="bentConnector3">
            <a:avLst>
              <a:gd name="adj1" fmla="val 49980"/>
            </a:avLst>
          </a:prstGeom>
          <a:ln w="0">
            <a:noFill/>
          </a:ln>
        </p:spPr>
      </p:cxnSp>
      <p:sp>
        <p:nvSpPr>
          <p:cNvPr id="370" name="TextBox 2"/>
          <p:cNvSpPr/>
          <p:nvPr/>
        </p:nvSpPr>
        <p:spPr>
          <a:xfrm>
            <a:off x="324000" y="819000"/>
            <a:ext cx="8496000" cy="52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u="sng" strike="noStrike" spc="-1">
                <a:solidFill>
                  <a:srgbClr val="FF0000"/>
                </a:solidFill>
                <a:uFillTx/>
                <a:latin typeface="Arial"/>
              </a:rPr>
              <a:t>Стратегические документы</a:t>
            </a:r>
            <a:endParaRPr lang="en-US" sz="28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71" name="Прямоугольник 3"/>
          <p:cNvSpPr/>
          <p:nvPr/>
        </p:nvSpPr>
        <p:spPr>
          <a:xfrm>
            <a:off x="324000" y="1839960"/>
            <a:ext cx="8496000" cy="423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marL="343080" indent="-343080">
              <a:buClr>
                <a:srgbClr val="FF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0000"/>
                </a:solidFill>
                <a:latin typeface="Garamond"/>
              </a:rPr>
              <a:t>Конституция Российской Федерации</a:t>
            </a:r>
            <a:endParaRPr lang="en-US" sz="1600" b="0" strike="noStrike" spc="-1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FF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0000"/>
                </a:solidFill>
                <a:latin typeface="Garamond"/>
              </a:rPr>
              <a:t>Стратегия государственной национальной политики Российской Федерации на период до 2025 года</a:t>
            </a:r>
            <a:endParaRPr lang="en-US" sz="1600" b="0" strike="noStrike" spc="-1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Garamond"/>
              </a:rPr>
              <a:t>Стратегия национальной безопасности Российской Федерации</a:t>
            </a:r>
            <a:endParaRPr lang="en-US" sz="1600" b="0" strike="noStrike" spc="-1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Garamond"/>
              </a:rPr>
              <a:t>Основы государственной культурной политики</a:t>
            </a:r>
            <a:endParaRPr lang="en-US" sz="1600" b="0" strike="noStrike" spc="-1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Garamond"/>
              </a:rPr>
              <a:t>Концепция миграционной политики Российской Федерации на период до 2025 года </a:t>
            </a:r>
            <a:endParaRPr lang="en-US" sz="1600" b="0" strike="noStrike" spc="-1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Garamond"/>
              </a:rPr>
              <a:t>Концепция устойчивого развития коренных малочисленных народов Севера, Сибири и Дальнего Востока Российской Федерации </a:t>
            </a:r>
            <a:endParaRPr lang="en-US" sz="1600" b="0" strike="noStrike" spc="-1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FF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FF0000"/>
                </a:solidFill>
                <a:latin typeface="Garamond"/>
              </a:rPr>
              <a:t>Основы государственной молодежной политики Российской Федерации до 2025 года </a:t>
            </a:r>
            <a:endParaRPr lang="en-US" sz="1600" b="0" strike="noStrike" spc="-1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Garamond"/>
              </a:rPr>
              <a:t>Стратегия противодействия экстремизму в Российской Федерации на период до 2025 года</a:t>
            </a:r>
            <a:endParaRPr lang="en-US" sz="1600" b="0" strike="noStrike" spc="-1">
              <a:solidFill>
                <a:srgbClr val="000000"/>
              </a:solidFill>
              <a:latin typeface="Garamond"/>
            </a:endParaRPr>
          </a:p>
          <a:p>
            <a:pPr marL="343080" indent="-343080">
              <a:buClr>
                <a:srgbClr val="000000"/>
              </a:buClr>
              <a:buFont typeface="Wingdings" charset="2"/>
              <a:buChar char="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Garamond"/>
              </a:rPr>
              <a:t>Стратегия пространственного развития Российской Федерации на период до 2025 г.  </a:t>
            </a:r>
            <a:endParaRPr lang="en-US" sz="1600" b="0" strike="noStrike" spc="-1">
              <a:solidFill>
                <a:srgbClr val="000000"/>
              </a:solidFill>
              <a:latin typeface="Garamond"/>
            </a:endParaRPr>
          </a:p>
          <a:p>
            <a:pPr marL="343080" indent="-34308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strike="noStrike" spc="-1">
              <a:solidFill>
                <a:srgbClr val="000000"/>
              </a:solidFill>
              <a:latin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Федеральный закон «О нематериальном этнокультурном достоянии Российской Федерации» от 20.10.2022 № 402</a:t>
            </a:r>
            <a:r>
              <a:rPr sz="2400"/>
              <a:t/>
            </a:r>
            <a:br>
              <a:rPr sz="2400"/>
            </a:br>
            <a:endParaRPr lang="en-US" sz="2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Нематериальное этнокультурное достояние Российской Федерации  – нематериальное культурное наследие народов Российской Федерации как совокупность присущих им духовно-нравственных и культурных ценностей, передаваемых из поколения в поколение, формирующих у них чувство осознания идентичности, охватывающих образ жизни, традиции и формы их выражения, а также воссоздание и современные тенденции развития данного образа жизни, традиций и форм их выражения. 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18960" indent="-3189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К объектам нематериального этнокультурного достояния в России относятся: </a:t>
            </a:r>
            <a:r>
              <a:rPr sz="2400"/>
              <a:t/>
            </a:r>
            <a:br>
              <a:rPr sz="2400"/>
            </a:br>
            <a:endParaRPr lang="en-US" sz="2400" b="0" strike="noStrike" spc="-1">
              <a:solidFill>
                <a:srgbClr val="775F55"/>
              </a:solidFill>
              <a:latin typeface="Calibri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612720" y="1600200"/>
            <a:ext cx="815328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 lnSpcReduction="10000"/>
          </a:bodyPr>
          <a:lstStyle/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устное творчество, устные традиции и формы их выражения на русском языке, языках и диалектах народов Российской Федерации; формы традиционного исполнительского искусства (словесного, вокального, инструментального, хореографического); традиции, выраженные в обрядах, празднествах, обычаях, игрищах и других формах народной культуры; знания, выраженные в объективной форме, технологии, навыки и формы их представления, связанные с укладами жизни и традиционными ремеслами, реализующиеся в исторически сложившихся сюжетах и образах и стилистике их воплощения, существующих на определенной территории.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299520" indent="-29952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Box 375"/>
          <p:cNvSpPr txBox="1"/>
          <p:nvPr/>
        </p:nvSpPr>
        <p:spPr>
          <a:xfrm>
            <a:off x="990720" y="1600200"/>
            <a:ext cx="7542000" cy="449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lstStyle/>
          <a:p>
            <a:pPr marL="302760" indent="-3027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02760" indent="-3027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02760" indent="-302760">
              <a:spcBef>
                <a:spcPts val="700"/>
              </a:spcBef>
              <a:buClr>
                <a:srgbClr val="DD8047"/>
              </a:buClr>
              <a:buSzPct val="60000"/>
              <a:buFont typeface="Wingdings" charset="2"/>
              <a:buChar char="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5.</a:t>
            </a: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 </a:t>
            </a:r>
            <a:r>
              <a:rPr lang="ru-RU" sz="2400" b="1" strike="noStrike" spc="-1">
                <a:solidFill>
                  <a:srgbClr val="002060"/>
                </a:solidFill>
                <a:latin typeface="Calibri"/>
              </a:rPr>
              <a:t>К традиционным ценностям относятся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990720" y="228600"/>
            <a:ext cx="8153280" cy="990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sz="2400"/>
              <a:t/>
            </a:r>
            <a:br>
              <a:rPr sz="2400"/>
            </a:b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Указ Президента Российской Федерации от 09.11.2022 г. № 809</a:t>
            </a:r>
            <a:r>
              <a:rPr sz="2400"/>
              <a:t/>
            </a:r>
            <a:br>
              <a:rPr sz="2400"/>
            </a:br>
            <a:r>
              <a:rPr lang="ru-RU" sz="2400" b="1" strike="noStrike" spc="-1">
                <a:solidFill>
                  <a:srgbClr val="C00000"/>
                </a:solidFill>
                <a:latin typeface="Calibri"/>
              </a:rPr>
              <a:t>Об утверждении Основ государственной политики по сохранению и укреплению традиционных российских духовно-нравственных ценностей</a:t>
            </a:r>
            <a:r>
              <a:rPr sz="2400"/>
              <a:t/>
            </a:r>
            <a:br>
              <a:rPr sz="2400"/>
            </a:br>
            <a:endParaRPr lang="en-US" sz="2400" b="0" strike="noStrike" spc="-1">
              <a:solidFill>
                <a:srgbClr val="775F55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</TotalTime>
  <Words>1189</Words>
  <Application>Microsoft Office PowerPoint</Application>
  <PresentationFormat>Экран (4:3)</PresentationFormat>
  <Paragraphs>284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45</vt:i4>
      </vt:variant>
    </vt:vector>
  </HeadingPairs>
  <TitlesOfParts>
    <vt:vector size="53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МЕЖНАЦИОНАЛЬНЫЕ ОТНОШЕНИЯ В ПРИМОРСКОМ КРАЕ: ИСТОРИЯ И СОВРЕМЕННОСТЬ  </vt:lpstr>
      <vt:lpstr>Презентация PowerPoint</vt:lpstr>
      <vt:lpstr>Административно-территориальное  деление России</vt:lpstr>
      <vt:lpstr> По данным Всероссийской переписи населения 2020 г.  </vt:lpstr>
      <vt:lpstr>Языковое многообразие  народов России</vt:lpstr>
      <vt:lpstr>Презентация PowerPoint</vt:lpstr>
      <vt:lpstr>Федеральный закон «О нематериальном этнокультурном достоянии Российской Федерации» от 20.10.2022 № 402 </vt:lpstr>
      <vt:lpstr>К объектам нематериального этнокультурного достояния в России относятся:  </vt:lpstr>
      <vt:lpstr>    Указ Президента Российской Федерации от 09.11.2022 г. № 809 Об утверждении Основ государственной политики по сохранению и укреплению традиционных российских духовно-нравственных ценностей </vt:lpstr>
      <vt:lpstr>Указ Президента России от 08 мая 2024 г. № 314 «Об утверждении Основ государственной политики Российской Федерации в области исторического просвещения»</vt:lpstr>
      <vt:lpstr>       </vt:lpstr>
      <vt:lpstr>Федеральное агентство по делам национальностей (ФАДН).</vt:lpstr>
      <vt:lpstr>ФАДН    унификация вертикали исполнительной власти</vt:lpstr>
      <vt:lpstr>Динамика численности и этнического состава населения по данным Всероссийских переписей населения 2002, 2010, 2020-2021 гг. </vt:lpstr>
      <vt:lpstr>   Всероссийская перепись 2020-2021</vt:lpstr>
      <vt:lpstr>Рейтинг десяти этнических групп в Приморском крае по численности   в 2002, 2010, 2020-2021 гг. </vt:lpstr>
      <vt:lpstr> Термины </vt:lpstr>
      <vt:lpstr>Этническая структура населения Приморья</vt:lpstr>
      <vt:lpstr>Коренные малочисленные народы</vt:lpstr>
      <vt:lpstr>Коренные малочисленные народы</vt:lpstr>
      <vt:lpstr>Динамика численности коренных малочисленных народов  в Приморском крае</vt:lpstr>
      <vt:lpstr>Места традиционного проживания и традиционной хозяйственной деятельности коренных малочисленных народов  Приорского края</vt:lpstr>
      <vt:lpstr>                   Восточнославянское население</vt:lpstr>
      <vt:lpstr>КАЗАЧЕСТВО</vt:lpstr>
      <vt:lpstr>Казачество</vt:lpstr>
      <vt:lpstr>Презентация PowerPoint</vt:lpstr>
      <vt:lpstr>СТАРООБРЯДЦЫ –этноконфессиональная группа русских</vt:lpstr>
      <vt:lpstr>Презентация PowerPoint</vt:lpstr>
      <vt:lpstr>Презентация PowerPoint</vt:lpstr>
      <vt:lpstr>Украинцы Приморья</vt:lpstr>
      <vt:lpstr>Белорусы Приморья </vt:lpstr>
      <vt:lpstr>Корейцы</vt:lpstr>
      <vt:lpstr>Татары и Башкиры Приморья</vt:lpstr>
      <vt:lpstr>Народы Дагестана</vt:lpstr>
      <vt:lpstr>Узбеки</vt:lpstr>
      <vt:lpstr>Азербайджанцы </vt:lpstr>
      <vt:lpstr>Презентация PowerPoint</vt:lpstr>
      <vt:lpstr>Ассамблея народов Приморья с состав Ассамблеи входит более 50 организаций  </vt:lpstr>
      <vt:lpstr>Проблемные ситуации, обусловленные миграционным фактором:</vt:lpstr>
      <vt:lpstr>Групповые негативные стереотипы о мигрантах стабильно поддерживает примерно 20% респондентов  </vt:lpstr>
      <vt:lpstr>Презентация PowerPoint</vt:lpstr>
      <vt:lpstr>Презентация PowerPoint</vt:lpstr>
      <vt:lpstr>Презентация PowerPoint</vt:lpstr>
      <vt:lpstr>ЭТНОУРОК</vt:lpstr>
      <vt:lpstr>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Colizey</dc:creator>
  <dc:description/>
  <cp:lastModifiedBy>маргарита</cp:lastModifiedBy>
  <cp:revision>289</cp:revision>
  <dcterms:created xsi:type="dcterms:W3CDTF">2007-11-18T08:09:32Z</dcterms:created>
  <dcterms:modified xsi:type="dcterms:W3CDTF">2001-12-31T18:12:05Z</dcterms:modified>
  <dc:language>en-US</dc:language>
</cp:coreProperties>
</file>